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7" r:id="rId3"/>
    <p:sldId id="268" r:id="rId4"/>
    <p:sldId id="261" r:id="rId5"/>
    <p:sldId id="265" r:id="rId6"/>
    <p:sldId id="262" r:id="rId7"/>
    <p:sldId id="263" r:id="rId8"/>
    <p:sldId id="264" r:id="rId9"/>
    <p:sldId id="257" r:id="rId10"/>
    <p:sldId id="258" r:id="rId11"/>
    <p:sldId id="259" r:id="rId12"/>
    <p:sldId id="270" r:id="rId13"/>
    <p:sldId id="271" r:id="rId14"/>
    <p:sldId id="269" r:id="rId15"/>
    <p:sldId id="260" r:id="rId16"/>
    <p:sldId id="266"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Trenary" initials="MT" lastIdx="21" clrIdx="0">
    <p:extLst>
      <p:ext uri="{19B8F6BF-5375-455C-9EA6-DF929625EA0E}">
        <p15:presenceInfo xmlns:p15="http://schemas.microsoft.com/office/powerpoint/2012/main" userId="35b6f33ce6a2ccac" providerId="Windows Live"/>
      </p:ext>
    </p:extLst>
  </p:cmAuthor>
  <p:cmAuthor id="2" name="Mindy R. Trenary" initials="MRT" lastIdx="35" clrIdx="1">
    <p:extLst>
      <p:ext uri="{19B8F6BF-5375-455C-9EA6-DF929625EA0E}">
        <p15:presenceInfo xmlns:p15="http://schemas.microsoft.com/office/powerpoint/2012/main" userId="S-1-5-21-73586283-651377827-839522115-132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0" d="100"/>
          <a:sy n="90" d="100"/>
        </p:scale>
        <p:origin x="84" y="114"/>
      </p:cViewPr>
      <p:guideLst/>
    </p:cSldViewPr>
  </p:slideViewPr>
  <p:notesTextViewPr>
    <p:cViewPr>
      <p:scale>
        <a:sx n="1" d="1"/>
        <a:sy n="1" d="1"/>
      </p:scale>
      <p:origin x="0" y="0"/>
    </p:cViewPr>
  </p:notesTextViewPr>
  <p:notesViewPr>
    <p:cSldViewPr snapToGrid="0">
      <p:cViewPr varScale="1">
        <p:scale>
          <a:sx n="69" d="100"/>
          <a:sy n="69" d="100"/>
        </p:scale>
        <p:origin x="278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A311134-DAC6-450F-AFD4-EF7BDEC30A66}" type="datetimeFigureOut">
              <a:rPr lang="en-US" smtClean="0"/>
              <a:t>3/16/2018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F8DFF25-6A0F-4E06-BFFA-8F73380AAB50}" type="slidenum">
              <a:rPr lang="en-US" smtClean="0"/>
              <a:t>‹#›</a:t>
            </a:fld>
            <a:endParaRPr lang="en-US"/>
          </a:p>
        </p:txBody>
      </p:sp>
    </p:spTree>
    <p:extLst>
      <p:ext uri="{BB962C8B-B14F-4D97-AF65-F5344CB8AC3E}">
        <p14:creationId xmlns:p14="http://schemas.microsoft.com/office/powerpoint/2010/main" val="2256076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617A1A3-53AB-4175-B66E-8008720EA452}" type="datetimeFigureOut">
              <a:rPr lang="en-US" smtClean="0"/>
              <a:t>3/16/2018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B11AF14-30B9-4643-B4E3-D1767CB52D99}" type="slidenum">
              <a:rPr lang="en-US" smtClean="0"/>
              <a:t>‹#›</a:t>
            </a:fld>
            <a:endParaRPr lang="en-US"/>
          </a:p>
        </p:txBody>
      </p:sp>
    </p:spTree>
    <p:extLst>
      <p:ext uri="{BB962C8B-B14F-4D97-AF65-F5344CB8AC3E}">
        <p14:creationId xmlns:p14="http://schemas.microsoft.com/office/powerpoint/2010/main" val="2768704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7075-C626-4DE6-A094-D3CDC530AA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5ECC35-240B-498D-A5E1-DC54F46738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3E3E22-92E9-4732-9D02-B2D54CF0CF6A}"/>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5" name="Footer Placeholder 4">
            <a:extLst>
              <a:ext uri="{FF2B5EF4-FFF2-40B4-BE49-F238E27FC236}">
                <a16:creationId xmlns:a16="http://schemas.microsoft.com/office/drawing/2014/main" id="{5322247D-6484-46CA-A2D5-F14CBE36E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39452-4C0A-453B-A414-122413A071C7}"/>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18771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E8AC-7306-4DC6-95BE-DBC5B2CB51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4E0651-3CC0-4837-847B-0ED344D511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A3A0D-6D7B-4C12-9F39-20F29DECD4FF}"/>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5" name="Footer Placeholder 4">
            <a:extLst>
              <a:ext uri="{FF2B5EF4-FFF2-40B4-BE49-F238E27FC236}">
                <a16:creationId xmlns:a16="http://schemas.microsoft.com/office/drawing/2014/main" id="{EEFE2E96-5843-4820-913E-7F5FA310C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FC2F9-C552-421A-A25D-E30C26EF8223}"/>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22548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498A18-4EB8-45B7-B1DB-DD1060D247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F9EA2F-C597-497F-A9C8-D35F516C28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E202E-4B50-4960-84F4-F8680208B824}"/>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5" name="Footer Placeholder 4">
            <a:extLst>
              <a:ext uri="{FF2B5EF4-FFF2-40B4-BE49-F238E27FC236}">
                <a16:creationId xmlns:a16="http://schemas.microsoft.com/office/drawing/2014/main" id="{CDADD669-A069-4697-820C-A483081BA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3C4C8-0844-4F1F-8F8E-E68FFDCF88BA}"/>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66722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30CD0-4F1C-4AE2-AD4A-577320611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CD3504-60E0-4B92-ABA1-928FD1344F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1EF4D-780C-4BB4-8A5A-3751FD95A076}"/>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5" name="Footer Placeholder 4">
            <a:extLst>
              <a:ext uri="{FF2B5EF4-FFF2-40B4-BE49-F238E27FC236}">
                <a16:creationId xmlns:a16="http://schemas.microsoft.com/office/drawing/2014/main" id="{8C90851A-7111-4FF8-8469-4C94DEA6E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4FFD7-95B7-42CC-88A0-A3F02A14D7E2}"/>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15080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7E67-812D-4E82-B428-BE7B70AE56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473358-98D5-4267-9D5D-CC847B665C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AEE945-4893-4C5A-92CC-8389D77171F1}"/>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5" name="Footer Placeholder 4">
            <a:extLst>
              <a:ext uri="{FF2B5EF4-FFF2-40B4-BE49-F238E27FC236}">
                <a16:creationId xmlns:a16="http://schemas.microsoft.com/office/drawing/2014/main" id="{04818BAE-1199-4DDA-AB62-0D5D396B5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5EAAD-6F74-4DE6-ADCD-5C3F22E96564}"/>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252204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C92A4-818B-4C2B-973F-EC9879C5CA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B83D54-0D2B-419B-B343-AED2F934E2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A5C634-3D46-41E5-ACA9-24D48BF5FD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8C212D-57B1-4EE1-8AAB-AB6BF2CFE6AE}"/>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6" name="Footer Placeholder 5">
            <a:extLst>
              <a:ext uri="{FF2B5EF4-FFF2-40B4-BE49-F238E27FC236}">
                <a16:creationId xmlns:a16="http://schemas.microsoft.com/office/drawing/2014/main" id="{393EAA54-B41B-4AA8-819A-8E79AA6149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A8A634-C040-45B2-B006-5FE1CBAB8258}"/>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90701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19A76-9A61-4DBE-8FDE-6E6AA17A12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6D8583-3348-49E4-9182-F23BC0A01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28A18A-643D-4DE0-878A-E23F5C8F32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CE629D-26E8-4B70-8AE7-BE9B2AE2B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BE3AB8-0881-4C4F-B3C2-E8AE38AE86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95BCB6-1100-455A-B56D-10DB62B43723}"/>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8" name="Footer Placeholder 7">
            <a:extLst>
              <a:ext uri="{FF2B5EF4-FFF2-40B4-BE49-F238E27FC236}">
                <a16:creationId xmlns:a16="http://schemas.microsoft.com/office/drawing/2014/main" id="{AEA8992C-D0D8-4420-AF2F-38E93908D3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30C20A-F096-49F4-8208-6A584B935B0C}"/>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154270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75A66-5669-4051-898B-417F53F896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7926B8-8C39-4FA1-AB5E-9AFC816EEF70}"/>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4" name="Footer Placeholder 3">
            <a:extLst>
              <a:ext uri="{FF2B5EF4-FFF2-40B4-BE49-F238E27FC236}">
                <a16:creationId xmlns:a16="http://schemas.microsoft.com/office/drawing/2014/main" id="{6B55FFD2-B2A4-482A-96B2-CBBD865F56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3DB664-5BBC-4135-9560-403455B1B628}"/>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577194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A69715-24C4-40E9-9C52-125668F48D73}"/>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3" name="Footer Placeholder 2">
            <a:extLst>
              <a:ext uri="{FF2B5EF4-FFF2-40B4-BE49-F238E27FC236}">
                <a16:creationId xmlns:a16="http://schemas.microsoft.com/office/drawing/2014/main" id="{E2D2D0FB-D500-4CF7-BA5C-8864CEC290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7A6877-09F1-4C40-9279-39BF4C95483C}"/>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92919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1AEC7-1514-47A0-B258-20C0022DC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40EFA4-E31E-4740-A631-59383FD54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F40ABC-F75C-463A-97FA-EA71ADEAE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D6262D-E017-4186-A6C5-0F6BFFC8C938}"/>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6" name="Footer Placeholder 5">
            <a:extLst>
              <a:ext uri="{FF2B5EF4-FFF2-40B4-BE49-F238E27FC236}">
                <a16:creationId xmlns:a16="http://schemas.microsoft.com/office/drawing/2014/main" id="{498ED8B3-75AA-47A2-9A66-BB323F4CE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989C1-00D0-4283-ADDF-96BC796852A4}"/>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308108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C36F-9D3E-45C4-93EC-09C68D34A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EE8D86-0F01-42C0-8A5D-045792A26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9BA954-569E-4014-A146-0D691571E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6357CD-7114-4075-935B-7E38BA77450E}"/>
              </a:ext>
            </a:extLst>
          </p:cNvPr>
          <p:cNvSpPr>
            <a:spLocks noGrp="1"/>
          </p:cNvSpPr>
          <p:nvPr>
            <p:ph type="dt" sz="half" idx="10"/>
          </p:nvPr>
        </p:nvSpPr>
        <p:spPr/>
        <p:txBody>
          <a:bodyPr/>
          <a:lstStyle/>
          <a:p>
            <a:fld id="{9327E660-CF24-4F59-89BD-5635BDBA3F4C}" type="datetimeFigureOut">
              <a:rPr lang="en-US" smtClean="0"/>
              <a:t>3/16/2018</a:t>
            </a:fld>
            <a:endParaRPr lang="en-US"/>
          </a:p>
        </p:txBody>
      </p:sp>
      <p:sp>
        <p:nvSpPr>
          <p:cNvPr id="6" name="Footer Placeholder 5">
            <a:extLst>
              <a:ext uri="{FF2B5EF4-FFF2-40B4-BE49-F238E27FC236}">
                <a16:creationId xmlns:a16="http://schemas.microsoft.com/office/drawing/2014/main" id="{13E17017-F5A0-4174-A0BE-1537C1910C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18D50-6C74-4A20-8B63-47010BF985F3}"/>
              </a:ext>
            </a:extLst>
          </p:cNvPr>
          <p:cNvSpPr>
            <a:spLocks noGrp="1"/>
          </p:cNvSpPr>
          <p:nvPr>
            <p:ph type="sldNum" sz="quarter" idx="12"/>
          </p:nvPr>
        </p:nvSpPr>
        <p:spPr/>
        <p:txBody>
          <a:bodyPr/>
          <a:lstStyle/>
          <a:p>
            <a:fld id="{A5CE0F98-A10D-49A4-AEFF-7A99C595970E}" type="slidenum">
              <a:rPr lang="en-US" smtClean="0"/>
              <a:t>‹#›</a:t>
            </a:fld>
            <a:endParaRPr lang="en-US"/>
          </a:p>
        </p:txBody>
      </p:sp>
    </p:spTree>
    <p:extLst>
      <p:ext uri="{BB962C8B-B14F-4D97-AF65-F5344CB8AC3E}">
        <p14:creationId xmlns:p14="http://schemas.microsoft.com/office/powerpoint/2010/main" val="132337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67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54ECA5-B8EE-4A76-BF1F-FE1FC8C7DD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412968-8A73-49A6-A55C-D10E80D95A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605B0-343A-473A-A3EB-796E5676F4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7E660-CF24-4F59-89BD-5635BDBA3F4C}" type="datetimeFigureOut">
              <a:rPr lang="en-US" smtClean="0"/>
              <a:t>3/16/2018</a:t>
            </a:fld>
            <a:endParaRPr lang="en-US"/>
          </a:p>
        </p:txBody>
      </p:sp>
      <p:sp>
        <p:nvSpPr>
          <p:cNvPr id="5" name="Footer Placeholder 4">
            <a:extLst>
              <a:ext uri="{FF2B5EF4-FFF2-40B4-BE49-F238E27FC236}">
                <a16:creationId xmlns:a16="http://schemas.microsoft.com/office/drawing/2014/main" id="{AF9D4E27-ABAB-4D1C-8EE9-86AD58B19C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B39E0E-CB07-4E7F-97F8-E6FF1EBF9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E0F98-A10D-49A4-AEFF-7A99C595970E}" type="slidenum">
              <a:rPr lang="en-US" smtClean="0"/>
              <a:t>‹#›</a:t>
            </a:fld>
            <a:endParaRPr lang="en-US"/>
          </a:p>
        </p:txBody>
      </p:sp>
    </p:spTree>
    <p:extLst>
      <p:ext uri="{BB962C8B-B14F-4D97-AF65-F5344CB8AC3E}">
        <p14:creationId xmlns:p14="http://schemas.microsoft.com/office/powerpoint/2010/main" val="85871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1AB8-709E-44D5-8AE5-BDC7173F8CBF}"/>
              </a:ext>
            </a:extLst>
          </p:cNvPr>
          <p:cNvSpPr>
            <a:spLocks noGrp="1"/>
          </p:cNvSpPr>
          <p:nvPr>
            <p:ph type="ctrTitle"/>
          </p:nvPr>
        </p:nvSpPr>
        <p:spPr>
          <a:xfrm>
            <a:off x="1524000" y="670079"/>
            <a:ext cx="9144000" cy="2387600"/>
          </a:xfrm>
        </p:spPr>
        <p:txBody>
          <a:bodyPr>
            <a:normAutofit fontScale="90000"/>
          </a:bodyPr>
          <a:lstStyle/>
          <a:p>
            <a:r>
              <a:rPr lang="en-US" dirty="0">
                <a:solidFill>
                  <a:schemeClr val="accent4">
                    <a:lumMod val="60000"/>
                    <a:lumOff val="40000"/>
                  </a:schemeClr>
                </a:solidFill>
              </a:rPr>
              <a:t>“Backwards Revision”: </a:t>
            </a:r>
            <a:r>
              <a:rPr lang="en-US" dirty="0">
                <a:solidFill>
                  <a:schemeClr val="bg1"/>
                </a:solidFill>
              </a:rPr>
              <a:t/>
            </a:r>
            <a:br>
              <a:rPr lang="en-US" dirty="0">
                <a:solidFill>
                  <a:schemeClr val="bg1"/>
                </a:solidFill>
              </a:rPr>
            </a:br>
            <a:r>
              <a:rPr lang="en-US" dirty="0">
                <a:solidFill>
                  <a:schemeClr val="bg1"/>
                </a:solidFill>
              </a:rPr>
              <a:t>Using Revision to Introduce Important Concepts</a:t>
            </a:r>
          </a:p>
        </p:txBody>
      </p:sp>
      <p:sp>
        <p:nvSpPr>
          <p:cNvPr id="3" name="Subtitle 2">
            <a:extLst>
              <a:ext uri="{FF2B5EF4-FFF2-40B4-BE49-F238E27FC236}">
                <a16:creationId xmlns:a16="http://schemas.microsoft.com/office/drawing/2014/main" id="{1AF2B5CA-4B15-4184-85AA-8151F29CD52F}"/>
              </a:ext>
            </a:extLst>
          </p:cNvPr>
          <p:cNvSpPr>
            <a:spLocks noGrp="1"/>
          </p:cNvSpPr>
          <p:nvPr>
            <p:ph type="subTitle" idx="1"/>
          </p:nvPr>
        </p:nvSpPr>
        <p:spPr>
          <a:xfrm>
            <a:off x="1524000" y="3602038"/>
            <a:ext cx="9144000" cy="2406876"/>
          </a:xfrm>
        </p:spPr>
        <p:txBody>
          <a:bodyPr>
            <a:normAutofit/>
          </a:bodyPr>
          <a:lstStyle/>
          <a:p>
            <a:endParaRPr lang="en-US" dirty="0">
              <a:solidFill>
                <a:schemeClr val="accent4">
                  <a:lumMod val="60000"/>
                  <a:lumOff val="40000"/>
                </a:schemeClr>
              </a:solidFill>
            </a:endParaRPr>
          </a:p>
          <a:p>
            <a:pPr algn="l"/>
            <a:r>
              <a:rPr lang="en-US" dirty="0">
                <a:solidFill>
                  <a:schemeClr val="accent4">
                    <a:lumMod val="60000"/>
                    <a:lumOff val="40000"/>
                  </a:schemeClr>
                </a:solidFill>
              </a:rPr>
              <a:t>					Dr. Mindy Trenary, </a:t>
            </a:r>
          </a:p>
          <a:p>
            <a:pPr algn="l"/>
            <a:r>
              <a:rPr lang="en-US" dirty="0">
                <a:solidFill>
                  <a:schemeClr val="accent4">
                    <a:lumMod val="60000"/>
                    <a:lumOff val="40000"/>
                  </a:schemeClr>
                </a:solidFill>
              </a:rPr>
              <a:t>					Department of English,</a:t>
            </a:r>
          </a:p>
          <a:p>
            <a:pPr algn="l"/>
            <a:r>
              <a:rPr lang="en-US" dirty="0">
                <a:solidFill>
                  <a:schemeClr val="accent4">
                    <a:lumMod val="60000"/>
                    <a:lumOff val="40000"/>
                  </a:schemeClr>
                </a:solidFill>
              </a:rPr>
              <a:t>					Butler Community College</a:t>
            </a:r>
          </a:p>
        </p:txBody>
      </p:sp>
      <p:pic>
        <p:nvPicPr>
          <p:cNvPr id="6" name="Picture 5">
            <a:extLst>
              <a:ext uri="{FF2B5EF4-FFF2-40B4-BE49-F238E27FC236}">
                <a16:creationId xmlns:a16="http://schemas.microsoft.com/office/drawing/2014/main" id="{3681CB7A-A653-444E-A0BE-E530FA138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6455" y="3926646"/>
            <a:ext cx="2717800" cy="1521685"/>
          </a:xfrm>
          <a:prstGeom prst="rect">
            <a:avLst/>
          </a:prstGeom>
        </p:spPr>
      </p:pic>
    </p:spTree>
    <p:extLst>
      <p:ext uri="{BB962C8B-B14F-4D97-AF65-F5344CB8AC3E}">
        <p14:creationId xmlns:p14="http://schemas.microsoft.com/office/powerpoint/2010/main" val="2110325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2D66-ED1D-4341-8390-4CB5515DEAC9}"/>
              </a:ext>
            </a:extLst>
          </p:cNvPr>
          <p:cNvSpPr>
            <a:spLocks noGrp="1"/>
          </p:cNvSpPr>
          <p:nvPr>
            <p:ph type="title"/>
          </p:nvPr>
        </p:nvSpPr>
        <p:spPr/>
        <p:txBody>
          <a:bodyPr/>
          <a:lstStyle/>
          <a:p>
            <a:pPr algn="ctr"/>
            <a:r>
              <a:rPr lang="en-US" b="1" dirty="0">
                <a:solidFill>
                  <a:schemeClr val="accent4">
                    <a:lumMod val="60000"/>
                    <a:lumOff val="40000"/>
                  </a:schemeClr>
                </a:solidFill>
              </a:rPr>
              <a:t>Sequenced </a:t>
            </a:r>
            <a:r>
              <a:rPr lang="en-US" b="1" dirty="0" smtClean="0">
                <a:solidFill>
                  <a:schemeClr val="accent4">
                    <a:lumMod val="60000"/>
                    <a:lumOff val="40000"/>
                  </a:schemeClr>
                </a:solidFill>
              </a:rPr>
              <a:t>Revision or “Backwards Revision”</a:t>
            </a:r>
            <a:endParaRPr lang="en-US" b="1"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CDD7E64-28D3-47AD-A2D7-6C33F617681B}"/>
              </a:ext>
            </a:extLst>
          </p:cNvPr>
          <p:cNvSpPr>
            <a:spLocks noGrp="1"/>
          </p:cNvSpPr>
          <p:nvPr>
            <p:ph idx="1"/>
          </p:nvPr>
        </p:nvSpPr>
        <p:spPr/>
        <p:txBody>
          <a:bodyPr>
            <a:normAutofit lnSpcReduction="10000"/>
          </a:bodyPr>
          <a:lstStyle/>
          <a:p>
            <a:r>
              <a:rPr lang="en-US" dirty="0" smtClean="0">
                <a:solidFill>
                  <a:schemeClr val="bg1"/>
                </a:solidFill>
              </a:rPr>
              <a:t>Instead of a complicated, unknowable whole, students see writing as </a:t>
            </a:r>
            <a:r>
              <a:rPr lang="en-US" dirty="0">
                <a:solidFill>
                  <a:schemeClr val="bg1"/>
                </a:solidFill>
              </a:rPr>
              <a:t>a series of manageable parts or </a:t>
            </a:r>
            <a:r>
              <a:rPr lang="en-US" dirty="0" smtClean="0">
                <a:solidFill>
                  <a:schemeClr val="bg1"/>
                </a:solidFill>
              </a:rPr>
              <a:t>as a </a:t>
            </a:r>
            <a:r>
              <a:rPr lang="en-US" dirty="0">
                <a:solidFill>
                  <a:schemeClr val="bg1"/>
                </a:solidFill>
              </a:rPr>
              <a:t>predictable </a:t>
            </a:r>
            <a:r>
              <a:rPr lang="en-US" dirty="0" smtClean="0">
                <a:solidFill>
                  <a:schemeClr val="bg1"/>
                </a:solidFill>
              </a:rPr>
              <a:t>process</a:t>
            </a:r>
            <a:endParaRPr lang="en-US" dirty="0">
              <a:solidFill>
                <a:schemeClr val="bg1"/>
              </a:solidFill>
            </a:endParaRPr>
          </a:p>
          <a:p>
            <a:pPr lvl="1"/>
            <a:r>
              <a:rPr lang="en-US" dirty="0">
                <a:solidFill>
                  <a:schemeClr val="bg1"/>
                </a:solidFill>
              </a:rPr>
              <a:t>Helps to mitigate the overwhelming nature of </a:t>
            </a:r>
            <a:r>
              <a:rPr lang="en-US" dirty="0" smtClean="0">
                <a:solidFill>
                  <a:schemeClr val="bg1"/>
                </a:solidFill>
              </a:rPr>
              <a:t>writing</a:t>
            </a:r>
          </a:p>
          <a:p>
            <a:pPr lvl="1"/>
            <a:r>
              <a:rPr lang="en-US" dirty="0" smtClean="0">
                <a:solidFill>
                  <a:schemeClr val="bg1"/>
                </a:solidFill>
              </a:rPr>
              <a:t>Students are better able to manage their time</a:t>
            </a:r>
            <a:endParaRPr lang="en-US" dirty="0">
              <a:solidFill>
                <a:schemeClr val="bg1"/>
              </a:solidFill>
            </a:endParaRPr>
          </a:p>
          <a:p>
            <a:pPr lvl="1"/>
            <a:r>
              <a:rPr lang="en-US" dirty="0" smtClean="0">
                <a:solidFill>
                  <a:schemeClr val="bg1"/>
                </a:solidFill>
              </a:rPr>
              <a:t>Reflective </a:t>
            </a:r>
            <a:r>
              <a:rPr lang="en-US" dirty="0">
                <a:solidFill>
                  <a:schemeClr val="bg1"/>
                </a:solidFill>
              </a:rPr>
              <a:t>activities after </a:t>
            </a:r>
            <a:r>
              <a:rPr lang="en-US" dirty="0" smtClean="0">
                <a:solidFill>
                  <a:schemeClr val="bg1"/>
                </a:solidFill>
              </a:rPr>
              <a:t>the completion of the worksheet steps help students </a:t>
            </a:r>
            <a:r>
              <a:rPr lang="en-US" dirty="0">
                <a:solidFill>
                  <a:schemeClr val="bg1"/>
                </a:solidFill>
              </a:rPr>
              <a:t>make </a:t>
            </a:r>
            <a:r>
              <a:rPr lang="en-US" dirty="0" smtClean="0">
                <a:solidFill>
                  <a:schemeClr val="bg1"/>
                </a:solidFill>
              </a:rPr>
              <a:t>connections </a:t>
            </a:r>
            <a:r>
              <a:rPr lang="en-US" dirty="0">
                <a:solidFill>
                  <a:schemeClr val="bg1"/>
                </a:solidFill>
              </a:rPr>
              <a:t>between the parts of the </a:t>
            </a:r>
            <a:r>
              <a:rPr lang="en-US" dirty="0" smtClean="0">
                <a:solidFill>
                  <a:schemeClr val="bg1"/>
                </a:solidFill>
              </a:rPr>
              <a:t>process and between assignments/concepts</a:t>
            </a:r>
            <a:endParaRPr lang="en-US" dirty="0">
              <a:solidFill>
                <a:schemeClr val="bg1"/>
              </a:solidFill>
            </a:endParaRPr>
          </a:p>
          <a:p>
            <a:pPr lvl="2"/>
            <a:r>
              <a:rPr lang="en-US" dirty="0" smtClean="0">
                <a:solidFill>
                  <a:schemeClr val="bg1"/>
                </a:solidFill>
              </a:rPr>
              <a:t>Critical </a:t>
            </a:r>
            <a:r>
              <a:rPr lang="en-US" dirty="0">
                <a:solidFill>
                  <a:schemeClr val="bg1"/>
                </a:solidFill>
              </a:rPr>
              <a:t>analysis of processes</a:t>
            </a:r>
          </a:p>
          <a:p>
            <a:pPr lvl="2"/>
            <a:r>
              <a:rPr lang="en-US" dirty="0">
                <a:solidFill>
                  <a:schemeClr val="bg1"/>
                </a:solidFill>
              </a:rPr>
              <a:t>Rigorous </a:t>
            </a:r>
            <a:r>
              <a:rPr lang="en-US" dirty="0" smtClean="0">
                <a:solidFill>
                  <a:schemeClr val="bg1"/>
                </a:solidFill>
              </a:rPr>
              <a:t>thought</a:t>
            </a:r>
            <a:endParaRPr lang="en-US" dirty="0">
              <a:solidFill>
                <a:schemeClr val="bg1"/>
              </a:solidFill>
            </a:endParaRPr>
          </a:p>
          <a:p>
            <a:pPr lvl="3"/>
            <a:r>
              <a:rPr lang="en-US" dirty="0" smtClean="0">
                <a:solidFill>
                  <a:schemeClr val="bg1"/>
                </a:solidFill>
              </a:rPr>
              <a:t>One potential difficulty</a:t>
            </a:r>
            <a:r>
              <a:rPr lang="en-US" dirty="0">
                <a:solidFill>
                  <a:schemeClr val="bg1"/>
                </a:solidFill>
              </a:rPr>
              <a:t>: lack of specificity in critical thinking or a desire to mimic or </a:t>
            </a:r>
            <a:r>
              <a:rPr lang="en-US" dirty="0" smtClean="0">
                <a:solidFill>
                  <a:schemeClr val="bg1"/>
                </a:solidFill>
              </a:rPr>
              <a:t>repeat</a:t>
            </a:r>
            <a:endParaRPr lang="en-US" dirty="0">
              <a:solidFill>
                <a:schemeClr val="bg1"/>
              </a:solidFill>
            </a:endParaRPr>
          </a:p>
          <a:p>
            <a:pPr lvl="1"/>
            <a:r>
              <a:rPr lang="en-US" dirty="0">
                <a:solidFill>
                  <a:schemeClr val="bg1"/>
                </a:solidFill>
              </a:rPr>
              <a:t>Can increase positive reinforcement and feedback throughout the </a:t>
            </a:r>
            <a:r>
              <a:rPr lang="en-US" dirty="0" smtClean="0">
                <a:solidFill>
                  <a:schemeClr val="bg1"/>
                </a:solidFill>
              </a:rPr>
              <a:t>writing process </a:t>
            </a:r>
            <a:r>
              <a:rPr lang="en-US" dirty="0">
                <a:solidFill>
                  <a:schemeClr val="bg1"/>
                </a:solidFill>
              </a:rPr>
              <a:t>instead of </a:t>
            </a:r>
            <a:r>
              <a:rPr lang="en-US" dirty="0" smtClean="0">
                <a:solidFill>
                  <a:schemeClr val="bg1"/>
                </a:solidFill>
              </a:rPr>
              <a:t>just at </a:t>
            </a:r>
            <a:r>
              <a:rPr lang="en-US" dirty="0">
                <a:solidFill>
                  <a:schemeClr val="bg1"/>
                </a:solidFill>
              </a:rPr>
              <a:t>the </a:t>
            </a:r>
            <a:r>
              <a:rPr lang="en-US" dirty="0" smtClean="0">
                <a:solidFill>
                  <a:schemeClr val="bg1"/>
                </a:solidFill>
              </a:rPr>
              <a:t>end</a:t>
            </a:r>
            <a:endParaRPr lang="en-US" dirty="0">
              <a:solidFill>
                <a:schemeClr val="bg1"/>
              </a:solidFill>
            </a:endParaRPr>
          </a:p>
        </p:txBody>
      </p:sp>
    </p:spTree>
    <p:extLst>
      <p:ext uri="{BB962C8B-B14F-4D97-AF65-F5344CB8AC3E}">
        <p14:creationId xmlns:p14="http://schemas.microsoft.com/office/powerpoint/2010/main" val="125925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50727-7960-4EB8-BD46-F30D3BD4E115}"/>
              </a:ext>
            </a:extLst>
          </p:cNvPr>
          <p:cNvSpPr>
            <a:spLocks noGrp="1"/>
          </p:cNvSpPr>
          <p:nvPr>
            <p:ph type="title"/>
          </p:nvPr>
        </p:nvSpPr>
        <p:spPr/>
        <p:txBody>
          <a:bodyPr/>
          <a:lstStyle/>
          <a:p>
            <a:pPr algn="ctr"/>
            <a:r>
              <a:rPr lang="en-US" dirty="0" smtClean="0">
                <a:solidFill>
                  <a:schemeClr val="accent4">
                    <a:lumMod val="60000"/>
                    <a:lumOff val="40000"/>
                  </a:schemeClr>
                </a:solidFill>
              </a:rPr>
              <a:t>Desired Outcomes</a:t>
            </a:r>
            <a:endParaRPr lang="en-US"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845867B9-F516-45DB-8568-25A79AAD2F09}"/>
              </a:ext>
            </a:extLst>
          </p:cNvPr>
          <p:cNvSpPr>
            <a:spLocks noGrp="1"/>
          </p:cNvSpPr>
          <p:nvPr>
            <p:ph idx="1"/>
          </p:nvPr>
        </p:nvSpPr>
        <p:spPr/>
        <p:txBody>
          <a:bodyPr>
            <a:normAutofit lnSpcReduction="10000"/>
          </a:bodyPr>
          <a:lstStyle/>
          <a:p>
            <a:r>
              <a:rPr lang="en-US" dirty="0" smtClean="0">
                <a:solidFill>
                  <a:schemeClr val="bg1"/>
                </a:solidFill>
              </a:rPr>
              <a:t>Increased </a:t>
            </a:r>
            <a:r>
              <a:rPr lang="en-US" dirty="0">
                <a:solidFill>
                  <a:schemeClr val="bg1"/>
                </a:solidFill>
              </a:rPr>
              <a:t>retention and </a:t>
            </a:r>
            <a:r>
              <a:rPr lang="en-US" dirty="0" smtClean="0">
                <a:solidFill>
                  <a:schemeClr val="bg1"/>
                </a:solidFill>
              </a:rPr>
              <a:t>recollection</a:t>
            </a:r>
            <a:endParaRPr lang="en-US" dirty="0">
              <a:solidFill>
                <a:schemeClr val="bg1"/>
              </a:solidFill>
            </a:endParaRPr>
          </a:p>
          <a:p>
            <a:r>
              <a:rPr lang="en-US" dirty="0" smtClean="0">
                <a:solidFill>
                  <a:schemeClr val="bg1"/>
                </a:solidFill>
              </a:rPr>
              <a:t>A slower, more thoughtful writing process</a:t>
            </a:r>
          </a:p>
          <a:p>
            <a:r>
              <a:rPr lang="en-US" dirty="0" smtClean="0">
                <a:solidFill>
                  <a:schemeClr val="bg1"/>
                </a:solidFill>
              </a:rPr>
              <a:t>Helping </a:t>
            </a:r>
            <a:r>
              <a:rPr lang="en-US" dirty="0">
                <a:solidFill>
                  <a:schemeClr val="bg1"/>
                </a:solidFill>
              </a:rPr>
              <a:t>teachers manage their own </a:t>
            </a:r>
            <a:r>
              <a:rPr lang="en-US" dirty="0" smtClean="0">
                <a:solidFill>
                  <a:schemeClr val="bg1"/>
                </a:solidFill>
              </a:rPr>
              <a:t>time</a:t>
            </a:r>
          </a:p>
          <a:p>
            <a:r>
              <a:rPr lang="en-US" dirty="0" smtClean="0">
                <a:solidFill>
                  <a:schemeClr val="bg1"/>
                </a:solidFill>
              </a:rPr>
              <a:t>Increase active, “in-the-moment” learning</a:t>
            </a:r>
          </a:p>
          <a:p>
            <a:r>
              <a:rPr lang="en-US" dirty="0" smtClean="0">
                <a:solidFill>
                  <a:schemeClr val="bg1"/>
                </a:solidFill>
              </a:rPr>
              <a:t>Increase the use of outlines and other “tools” of writing</a:t>
            </a:r>
          </a:p>
          <a:p>
            <a:r>
              <a:rPr lang="en-US" dirty="0" smtClean="0">
                <a:solidFill>
                  <a:schemeClr val="bg1"/>
                </a:solidFill>
              </a:rPr>
              <a:t>Encourages multiple drafts and multiple proofreading sessions</a:t>
            </a:r>
          </a:p>
          <a:p>
            <a:r>
              <a:rPr lang="en-US" dirty="0" smtClean="0">
                <a:solidFill>
                  <a:schemeClr val="bg1"/>
                </a:solidFill>
              </a:rPr>
              <a:t>Increased reflection on the writing process </a:t>
            </a:r>
          </a:p>
          <a:p>
            <a:r>
              <a:rPr lang="en-US" dirty="0" smtClean="0">
                <a:solidFill>
                  <a:schemeClr val="bg1"/>
                </a:solidFill>
              </a:rPr>
              <a:t>Increased understanding of processes and how to create processes</a:t>
            </a:r>
          </a:p>
          <a:p>
            <a:pPr lvl="1"/>
            <a:r>
              <a:rPr lang="en-US" dirty="0" smtClean="0">
                <a:solidFill>
                  <a:schemeClr val="bg1"/>
                </a:solidFill>
              </a:rPr>
              <a:t>(My final paper is a process paper about the essay writing)</a:t>
            </a:r>
          </a:p>
          <a:p>
            <a:pPr marL="457200" lvl="1" indent="0">
              <a:buNone/>
            </a:pPr>
            <a:endParaRPr lang="en-US" dirty="0" smtClean="0">
              <a:solidFill>
                <a:schemeClr val="bg1"/>
              </a:solidFill>
            </a:endParaRPr>
          </a:p>
          <a:p>
            <a:endParaRPr lang="en-US" dirty="0"/>
          </a:p>
          <a:p>
            <a:endParaRPr lang="en-US" dirty="0"/>
          </a:p>
          <a:p>
            <a:endParaRPr lang="en-US" dirty="0"/>
          </a:p>
        </p:txBody>
      </p:sp>
    </p:spTree>
    <p:extLst>
      <p:ext uri="{BB962C8B-B14F-4D97-AF65-F5344CB8AC3E}">
        <p14:creationId xmlns:p14="http://schemas.microsoft.com/office/powerpoint/2010/main" val="146864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Worksheet One: “Synthesis in Ten Steps”</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pPr marL="0" indent="0" algn="ctr">
              <a:buNone/>
            </a:pPr>
            <a:r>
              <a:rPr lang="en-US" b="1" dirty="0" smtClean="0"/>
              <a:t>Unit Three: </a:t>
            </a:r>
            <a:r>
              <a:rPr lang="en-US" dirty="0" smtClean="0"/>
              <a:t>Two Source Synthesis</a:t>
            </a:r>
          </a:p>
          <a:p>
            <a:pPr marL="0" indent="0" algn="ctr">
              <a:buNone/>
            </a:pPr>
            <a:r>
              <a:rPr lang="en-US" b="1" dirty="0" smtClean="0"/>
              <a:t>Timing: </a:t>
            </a:r>
            <a:r>
              <a:rPr lang="en-US" dirty="0" smtClean="0"/>
              <a:t>Around Week Four of the Semester</a:t>
            </a:r>
          </a:p>
          <a:p>
            <a:pPr marL="0" indent="0" algn="ctr">
              <a:buNone/>
            </a:pPr>
            <a:r>
              <a:rPr lang="en-US" b="1" dirty="0" smtClean="0"/>
              <a:t>Course: </a:t>
            </a:r>
            <a:r>
              <a:rPr lang="en-US" dirty="0" smtClean="0"/>
              <a:t>Composition I</a:t>
            </a:r>
          </a:p>
          <a:p>
            <a:pPr marL="0" indent="0">
              <a:buNone/>
            </a:pPr>
            <a:endParaRPr lang="en-US" dirty="0" smtClean="0"/>
          </a:p>
        </p:txBody>
      </p:sp>
    </p:spTree>
    <p:extLst>
      <p:ext uri="{BB962C8B-B14F-4D97-AF65-F5344CB8AC3E}">
        <p14:creationId xmlns:p14="http://schemas.microsoft.com/office/powerpoint/2010/main" val="164074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78377"/>
            <a:ext cx="10515600" cy="1325563"/>
          </a:xfrm>
        </p:spPr>
        <p:txBody>
          <a:bodyPr/>
          <a:lstStyle/>
          <a:p>
            <a:r>
              <a:rPr lang="en-US" dirty="0" smtClean="0">
                <a:solidFill>
                  <a:schemeClr val="accent4">
                    <a:lumMod val="60000"/>
                    <a:lumOff val="40000"/>
                  </a:schemeClr>
                </a:solidFill>
              </a:rPr>
              <a:t>Worksheet Two: “From Description to Detail”</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pPr marL="0" indent="0" algn="ctr">
              <a:buNone/>
            </a:pPr>
            <a:r>
              <a:rPr lang="en-US" b="1" dirty="0" smtClean="0"/>
              <a:t>Unit Two: </a:t>
            </a:r>
            <a:r>
              <a:rPr lang="en-US" dirty="0" smtClean="0"/>
              <a:t>SWA Two (“Good Paragraphs”)</a:t>
            </a:r>
          </a:p>
          <a:p>
            <a:pPr marL="0" indent="0" algn="ctr">
              <a:buNone/>
            </a:pPr>
            <a:r>
              <a:rPr lang="en-US" b="1" dirty="0" smtClean="0"/>
              <a:t>Timing: </a:t>
            </a:r>
            <a:r>
              <a:rPr lang="en-US" dirty="0" smtClean="0"/>
              <a:t>Approximately Week Three</a:t>
            </a:r>
          </a:p>
          <a:p>
            <a:pPr marL="0" indent="0" algn="ctr">
              <a:buNone/>
            </a:pPr>
            <a:r>
              <a:rPr lang="en-US" b="1" dirty="0" smtClean="0"/>
              <a:t>Course: </a:t>
            </a:r>
            <a:r>
              <a:rPr lang="en-US" dirty="0" smtClean="0"/>
              <a:t>Fundamentals of English</a:t>
            </a:r>
            <a:endParaRPr lang="en-US" dirty="0"/>
          </a:p>
        </p:txBody>
      </p:sp>
    </p:spTree>
    <p:extLst>
      <p:ext uri="{BB962C8B-B14F-4D97-AF65-F5344CB8AC3E}">
        <p14:creationId xmlns:p14="http://schemas.microsoft.com/office/powerpoint/2010/main" val="160577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4">
                    <a:lumMod val="60000"/>
                    <a:lumOff val="40000"/>
                  </a:schemeClr>
                </a:solidFill>
              </a:rPr>
              <a:t>Difficulties with this Method</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pPr marL="0" indent="0" algn="ctr">
              <a:buNone/>
            </a:pPr>
            <a:r>
              <a:rPr lang="en-US" dirty="0" smtClean="0"/>
              <a:t>Students don’t always arrive prepared</a:t>
            </a:r>
          </a:p>
          <a:p>
            <a:pPr marL="0" indent="0" algn="ctr">
              <a:buNone/>
            </a:pPr>
            <a:endParaRPr lang="en-US" dirty="0" smtClean="0"/>
          </a:p>
          <a:p>
            <a:pPr marL="0" indent="0" algn="ctr">
              <a:buNone/>
            </a:pPr>
            <a:r>
              <a:rPr lang="en-US" dirty="0" smtClean="0"/>
              <a:t>Students don’t attend class and miss a portion of the process</a:t>
            </a:r>
          </a:p>
          <a:p>
            <a:pPr marL="0" indent="0" algn="ctr">
              <a:buNone/>
            </a:pPr>
            <a:endParaRPr lang="en-US" dirty="0" smtClean="0"/>
          </a:p>
          <a:p>
            <a:pPr marL="0" indent="0" algn="ctr">
              <a:buNone/>
            </a:pPr>
            <a:r>
              <a:rPr lang="en-US" dirty="0" smtClean="0"/>
              <a:t>Students have other courses and have trouble creating schedules</a:t>
            </a:r>
            <a:endParaRPr lang="en-US" dirty="0"/>
          </a:p>
        </p:txBody>
      </p:sp>
    </p:spTree>
    <p:extLst>
      <p:ext uri="{BB962C8B-B14F-4D97-AF65-F5344CB8AC3E}">
        <p14:creationId xmlns:p14="http://schemas.microsoft.com/office/powerpoint/2010/main" val="147494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72258-9BC4-4D54-ACB1-BBADDD7F294D}"/>
              </a:ext>
            </a:extLst>
          </p:cNvPr>
          <p:cNvSpPr>
            <a:spLocks noGrp="1"/>
          </p:cNvSpPr>
          <p:nvPr>
            <p:ph type="title"/>
          </p:nvPr>
        </p:nvSpPr>
        <p:spPr/>
        <p:txBody>
          <a:bodyPr/>
          <a:lstStyle/>
          <a:p>
            <a:pPr algn="ctr"/>
            <a:r>
              <a:rPr lang="en-US" b="1" dirty="0">
                <a:solidFill>
                  <a:schemeClr val="accent4">
                    <a:lumMod val="60000"/>
                    <a:lumOff val="40000"/>
                  </a:schemeClr>
                </a:solidFill>
              </a:rPr>
              <a:t>Initial Results:</a:t>
            </a:r>
          </a:p>
        </p:txBody>
      </p:sp>
      <p:sp>
        <p:nvSpPr>
          <p:cNvPr id="3" name="Content Placeholder 2">
            <a:extLst>
              <a:ext uri="{FF2B5EF4-FFF2-40B4-BE49-F238E27FC236}">
                <a16:creationId xmlns:a16="http://schemas.microsoft.com/office/drawing/2014/main" id="{DBAF912C-428F-484E-BDC4-0FC091216AF1}"/>
              </a:ext>
            </a:extLst>
          </p:cNvPr>
          <p:cNvSpPr>
            <a:spLocks noGrp="1"/>
          </p:cNvSpPr>
          <p:nvPr>
            <p:ph idx="1"/>
          </p:nvPr>
        </p:nvSpPr>
        <p:spPr/>
        <p:txBody>
          <a:bodyPr>
            <a:normAutofit fontScale="92500"/>
          </a:bodyPr>
          <a:lstStyle/>
          <a:p>
            <a:r>
              <a:rPr lang="en-US" dirty="0" smtClean="0">
                <a:solidFill>
                  <a:schemeClr val="bg1"/>
                </a:solidFill>
              </a:rPr>
              <a:t>“I </a:t>
            </a:r>
            <a:r>
              <a:rPr lang="en-US" dirty="0">
                <a:solidFill>
                  <a:schemeClr val="bg1"/>
                </a:solidFill>
              </a:rPr>
              <a:t>take my time on my writing process now. . . . I know for a good quality paper you need to have time with it, so you can understand what you are writing about. Breaking up the writing process helps a lot because it’s not as much together.  When it's in smaller pieces it feels a lot easier.  Also it makes it so you know more of what you're doing</a:t>
            </a:r>
            <a:r>
              <a:rPr lang="en-US" dirty="0" smtClean="0">
                <a:solidFill>
                  <a:schemeClr val="bg1"/>
                </a:solidFill>
              </a:rPr>
              <a:t>.”</a:t>
            </a:r>
            <a:endParaRPr lang="en-US" dirty="0">
              <a:solidFill>
                <a:schemeClr val="bg1"/>
              </a:solidFill>
            </a:endParaRPr>
          </a:p>
          <a:p>
            <a:pPr marL="0" indent="0">
              <a:buNone/>
            </a:pPr>
            <a:endParaRPr lang="en-US" dirty="0">
              <a:solidFill>
                <a:schemeClr val="bg1"/>
              </a:solidFill>
            </a:endParaRPr>
          </a:p>
          <a:p>
            <a:r>
              <a:rPr lang="en-US" dirty="0">
                <a:solidFill>
                  <a:schemeClr val="bg1"/>
                </a:solidFill>
              </a:rPr>
              <a:t>“It [revision activities] will help make things less complicated in the long run. How does breaking up the writing process into smaller tacks help you write a better paper. It gives me a little more time to work on the papers and essays. By making the assignment smaller it gives me more time to fix mistakes that might have been made during the process.”</a:t>
            </a:r>
          </a:p>
          <a:p>
            <a:endParaRPr lang="en-US" dirty="0"/>
          </a:p>
          <a:p>
            <a:endParaRPr lang="en-US" dirty="0"/>
          </a:p>
          <a:p>
            <a:endParaRPr lang="en-US" dirty="0"/>
          </a:p>
        </p:txBody>
      </p:sp>
    </p:spTree>
    <p:extLst>
      <p:ext uri="{BB962C8B-B14F-4D97-AF65-F5344CB8AC3E}">
        <p14:creationId xmlns:p14="http://schemas.microsoft.com/office/powerpoint/2010/main" val="20343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A49D-6CED-417C-AA3B-D889D1B5D6DD}"/>
              </a:ext>
            </a:extLst>
          </p:cNvPr>
          <p:cNvSpPr>
            <a:spLocks noGrp="1"/>
          </p:cNvSpPr>
          <p:nvPr>
            <p:ph type="ctrTitle"/>
          </p:nvPr>
        </p:nvSpPr>
        <p:spPr/>
        <p:txBody>
          <a:bodyPr/>
          <a:lstStyle/>
          <a:p>
            <a:r>
              <a:rPr lang="en-US" dirty="0">
                <a:solidFill>
                  <a:schemeClr val="accent4">
                    <a:lumMod val="60000"/>
                    <a:lumOff val="40000"/>
                  </a:schemeClr>
                </a:solidFill>
              </a:rPr>
              <a:t>Questions? Suggestions</a:t>
            </a:r>
            <a:r>
              <a:rPr lang="en-US" dirty="0" smtClean="0">
                <a:solidFill>
                  <a:schemeClr val="accent4">
                    <a:lumMod val="60000"/>
                    <a:lumOff val="40000"/>
                  </a:schemeClr>
                </a:solidFill>
              </a:rPr>
              <a:t>? </a:t>
            </a:r>
            <a:endParaRPr lang="en-US" dirty="0">
              <a:solidFill>
                <a:schemeClr val="accent4">
                  <a:lumMod val="60000"/>
                  <a:lumOff val="40000"/>
                </a:schemeClr>
              </a:solidFill>
            </a:endParaRPr>
          </a:p>
        </p:txBody>
      </p:sp>
      <p:sp>
        <p:nvSpPr>
          <p:cNvPr id="3" name="Subtitle 2">
            <a:extLst>
              <a:ext uri="{FF2B5EF4-FFF2-40B4-BE49-F238E27FC236}">
                <a16:creationId xmlns:a16="http://schemas.microsoft.com/office/drawing/2014/main" id="{96D6EA04-5A4E-4575-AB63-35F0D9A78A37}"/>
              </a:ext>
            </a:extLst>
          </p:cNvPr>
          <p:cNvSpPr>
            <a:spLocks noGrp="1"/>
          </p:cNvSpPr>
          <p:nvPr>
            <p:ph type="subTitle" idx="1"/>
          </p:nvPr>
        </p:nvSpPr>
        <p:spPr/>
        <p:txBody>
          <a:bodyPr/>
          <a:lstStyle/>
          <a:p>
            <a:r>
              <a:rPr lang="en-US" dirty="0" smtClean="0"/>
              <a:t>How might you use this method in your own classroom?</a:t>
            </a:r>
            <a:endParaRPr lang="en-US" dirty="0"/>
          </a:p>
        </p:txBody>
      </p:sp>
    </p:spTree>
    <p:extLst>
      <p:ext uri="{BB962C8B-B14F-4D97-AF65-F5344CB8AC3E}">
        <p14:creationId xmlns:p14="http://schemas.microsoft.com/office/powerpoint/2010/main" val="427291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2987D-D3C4-4A88-BA3D-C953836FBBAD}"/>
              </a:ext>
            </a:extLst>
          </p:cNvPr>
          <p:cNvSpPr>
            <a:spLocks noGrp="1"/>
          </p:cNvSpPr>
          <p:nvPr>
            <p:ph type="title"/>
          </p:nvPr>
        </p:nvSpPr>
        <p:spPr/>
        <p:txBody>
          <a:bodyPr/>
          <a:lstStyle/>
          <a:p>
            <a:pPr algn="ctr"/>
            <a:r>
              <a:rPr lang="en-US" dirty="0">
                <a:solidFill>
                  <a:schemeClr val="accent4">
                    <a:lumMod val="60000"/>
                    <a:lumOff val="40000"/>
                  </a:schemeClr>
                </a:solidFill>
              </a:rPr>
              <a:t>Methodology</a:t>
            </a:r>
          </a:p>
        </p:txBody>
      </p:sp>
      <p:sp>
        <p:nvSpPr>
          <p:cNvPr id="3" name="Content Placeholder 2">
            <a:extLst>
              <a:ext uri="{FF2B5EF4-FFF2-40B4-BE49-F238E27FC236}">
                <a16:creationId xmlns:a16="http://schemas.microsoft.com/office/drawing/2014/main" id="{FCBE4EF1-2AAF-49C1-A85F-0A8A99CDD5E7}"/>
              </a:ext>
            </a:extLst>
          </p:cNvPr>
          <p:cNvSpPr>
            <a:spLocks noGrp="1"/>
          </p:cNvSpPr>
          <p:nvPr>
            <p:ph idx="1"/>
          </p:nvPr>
        </p:nvSpPr>
        <p:spPr/>
        <p:txBody>
          <a:bodyPr>
            <a:normAutofit fontScale="92500" lnSpcReduction="10000"/>
          </a:bodyPr>
          <a:lstStyle/>
          <a:p>
            <a:pPr marL="0" indent="0">
              <a:buNone/>
            </a:pPr>
            <a:r>
              <a:rPr lang="en-US" b="1" dirty="0"/>
              <a:t>Method: </a:t>
            </a:r>
            <a:r>
              <a:rPr lang="en-US" dirty="0"/>
              <a:t>“backwards” or integrative revision used throughout the writing process instead of using revision as a final step in the </a:t>
            </a:r>
            <a:r>
              <a:rPr lang="en-US" dirty="0" smtClean="0"/>
              <a:t>essay cycle</a:t>
            </a:r>
            <a:endParaRPr lang="en-US" dirty="0"/>
          </a:p>
          <a:p>
            <a:pPr marL="0" indent="0">
              <a:buNone/>
            </a:pPr>
            <a:endParaRPr lang="en-US" dirty="0"/>
          </a:p>
          <a:p>
            <a:pPr marL="0" indent="0">
              <a:buNone/>
            </a:pPr>
            <a:r>
              <a:rPr lang="en-US" b="1" dirty="0"/>
              <a:t>Parameters: </a:t>
            </a:r>
            <a:r>
              <a:rPr lang="en-US" dirty="0"/>
              <a:t>Introduced at the end of Fall 2017 and in testing stage Spring of 2018.  Initial results are positive, and I will continue to test in Summer of </a:t>
            </a:r>
            <a:r>
              <a:rPr lang="en-US" dirty="0" smtClean="0"/>
              <a:t>2018 </a:t>
            </a:r>
            <a:endParaRPr lang="en-US" dirty="0"/>
          </a:p>
          <a:p>
            <a:pPr marL="0" indent="0">
              <a:buNone/>
            </a:pPr>
            <a:endParaRPr lang="en-US" dirty="0"/>
          </a:p>
          <a:p>
            <a:pPr marL="0" indent="0">
              <a:buNone/>
            </a:pPr>
            <a:r>
              <a:rPr lang="en-US" b="1" dirty="0"/>
              <a:t>Participating Courses: </a:t>
            </a:r>
            <a:r>
              <a:rPr lang="en-US" dirty="0"/>
              <a:t>Composition I courses (Fall 2017, Spring 2018, and Summer 2018) and English Fundamentals (Spring 2018)</a:t>
            </a:r>
          </a:p>
          <a:p>
            <a:pPr marL="0" indent="0">
              <a:buNone/>
            </a:pPr>
            <a:endParaRPr lang="en-US" dirty="0"/>
          </a:p>
          <a:p>
            <a:pPr marL="0" indent="0">
              <a:buNone/>
            </a:pPr>
            <a:r>
              <a:rPr lang="en-US" b="1" dirty="0"/>
              <a:t>Number of Students: </a:t>
            </a:r>
            <a:r>
              <a:rPr lang="en-US" dirty="0"/>
              <a:t>Approximately 50 combined in all courses</a:t>
            </a:r>
          </a:p>
        </p:txBody>
      </p:sp>
    </p:spTree>
    <p:extLst>
      <p:ext uri="{BB962C8B-B14F-4D97-AF65-F5344CB8AC3E}">
        <p14:creationId xmlns:p14="http://schemas.microsoft.com/office/powerpoint/2010/main" val="217426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529A-394F-497E-8983-7F6F5EA10352}"/>
              </a:ext>
            </a:extLst>
          </p:cNvPr>
          <p:cNvSpPr>
            <a:spLocks noGrp="1"/>
          </p:cNvSpPr>
          <p:nvPr>
            <p:ph type="title"/>
          </p:nvPr>
        </p:nvSpPr>
        <p:spPr/>
        <p:txBody>
          <a:bodyPr/>
          <a:lstStyle/>
          <a:p>
            <a:pPr algn="ctr"/>
            <a:r>
              <a:rPr lang="en-US" dirty="0">
                <a:solidFill>
                  <a:schemeClr val="accent4">
                    <a:lumMod val="60000"/>
                    <a:lumOff val="40000"/>
                  </a:schemeClr>
                </a:solidFill>
              </a:rPr>
              <a:t>Limitations</a:t>
            </a:r>
            <a:endParaRPr lang="en-US" dirty="0"/>
          </a:p>
        </p:txBody>
      </p:sp>
      <p:sp>
        <p:nvSpPr>
          <p:cNvPr id="3" name="Content Placeholder 2">
            <a:extLst>
              <a:ext uri="{FF2B5EF4-FFF2-40B4-BE49-F238E27FC236}">
                <a16:creationId xmlns:a16="http://schemas.microsoft.com/office/drawing/2014/main" id="{4442D18A-01E9-4702-8031-4F576A417F49}"/>
              </a:ext>
            </a:extLst>
          </p:cNvPr>
          <p:cNvSpPr>
            <a:spLocks noGrp="1"/>
          </p:cNvSpPr>
          <p:nvPr>
            <p:ph idx="1"/>
          </p:nvPr>
        </p:nvSpPr>
        <p:spPr/>
        <p:txBody>
          <a:bodyPr/>
          <a:lstStyle/>
          <a:p>
            <a:r>
              <a:rPr lang="en-US" dirty="0"/>
              <a:t>Not tested in Composition II or courses outside of </a:t>
            </a:r>
            <a:r>
              <a:rPr lang="en-US" dirty="0" smtClean="0"/>
              <a:t>composition</a:t>
            </a:r>
            <a:endParaRPr lang="en-US" dirty="0"/>
          </a:p>
          <a:p>
            <a:r>
              <a:rPr lang="en-US" dirty="0"/>
              <a:t>Limited number of test courses and </a:t>
            </a:r>
            <a:r>
              <a:rPr lang="en-US" dirty="0" smtClean="0"/>
              <a:t>students</a:t>
            </a:r>
            <a:endParaRPr lang="en-US" dirty="0"/>
          </a:p>
          <a:p>
            <a:r>
              <a:rPr lang="en-US" dirty="0"/>
              <a:t>Empirical data and outcomes have not yet been assessed and compared to courses not utilizing this </a:t>
            </a:r>
            <a:r>
              <a:rPr lang="en-US" dirty="0" smtClean="0"/>
              <a:t>methodology  </a:t>
            </a:r>
            <a:endParaRPr lang="en-US" dirty="0"/>
          </a:p>
          <a:p>
            <a:r>
              <a:rPr lang="en-US" dirty="0"/>
              <a:t>I have not yet observed a full semester </a:t>
            </a:r>
            <a:r>
              <a:rPr lang="en-US" dirty="0" smtClean="0"/>
              <a:t>cycle using this methodology and </a:t>
            </a:r>
            <a:r>
              <a:rPr lang="en-US" dirty="0"/>
              <a:t>how </a:t>
            </a:r>
            <a:r>
              <a:rPr lang="en-US" dirty="0" smtClean="0"/>
              <a:t>it affects </a:t>
            </a:r>
            <a:r>
              <a:rPr lang="en-US" dirty="0"/>
              <a:t>final grades, course retention, or overall </a:t>
            </a:r>
            <a:r>
              <a:rPr lang="en-US" dirty="0" smtClean="0"/>
              <a:t>participation </a:t>
            </a:r>
            <a:endParaRPr lang="en-US" dirty="0"/>
          </a:p>
          <a:p>
            <a:r>
              <a:rPr lang="en-US" dirty="0"/>
              <a:t>This methodology will not work for every </a:t>
            </a:r>
            <a:r>
              <a:rPr lang="en-US" dirty="0" smtClean="0"/>
              <a:t>paper</a:t>
            </a:r>
            <a:endParaRPr lang="en-US" dirty="0"/>
          </a:p>
        </p:txBody>
      </p:sp>
    </p:spTree>
    <p:extLst>
      <p:ext uri="{BB962C8B-B14F-4D97-AF65-F5344CB8AC3E}">
        <p14:creationId xmlns:p14="http://schemas.microsoft.com/office/powerpoint/2010/main" val="139017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B8BCE-357C-40FB-A1C9-BC2B38E661EC}"/>
              </a:ext>
            </a:extLst>
          </p:cNvPr>
          <p:cNvSpPr>
            <a:spLocks noGrp="1"/>
          </p:cNvSpPr>
          <p:nvPr>
            <p:ph type="title"/>
          </p:nvPr>
        </p:nvSpPr>
        <p:spPr/>
        <p:txBody>
          <a:bodyPr/>
          <a:lstStyle/>
          <a:p>
            <a:pPr algn="ctr"/>
            <a:r>
              <a:rPr lang="en-US" b="1" dirty="0">
                <a:solidFill>
                  <a:schemeClr val="accent4">
                    <a:lumMod val="60000"/>
                    <a:lumOff val="40000"/>
                  </a:schemeClr>
                </a:solidFill>
              </a:rPr>
              <a:t>Problem:</a:t>
            </a:r>
          </a:p>
        </p:txBody>
      </p:sp>
      <p:sp>
        <p:nvSpPr>
          <p:cNvPr id="3" name="Content Placeholder 2">
            <a:extLst>
              <a:ext uri="{FF2B5EF4-FFF2-40B4-BE49-F238E27FC236}">
                <a16:creationId xmlns:a16="http://schemas.microsoft.com/office/drawing/2014/main" id="{7E85B938-EDC1-4E9B-81F9-8BE512EB715C}"/>
              </a:ext>
            </a:extLst>
          </p:cNvPr>
          <p:cNvSpPr>
            <a:spLocks noGrp="1"/>
          </p:cNvSpPr>
          <p:nvPr>
            <p:ph idx="1"/>
          </p:nvPr>
        </p:nvSpPr>
        <p:spPr/>
        <p:txBody>
          <a:bodyPr/>
          <a:lstStyle/>
          <a:p>
            <a:pPr marL="0" indent="0" algn="ctr">
              <a:buNone/>
            </a:pPr>
            <a:r>
              <a:rPr lang="en-US" b="1" dirty="0"/>
              <a:t>Revision is confused with proofreading or editing for grammar</a:t>
            </a:r>
          </a:p>
          <a:p>
            <a:pPr marL="0" indent="0">
              <a:buNone/>
            </a:pPr>
            <a:endParaRPr lang="en-US" b="1" dirty="0"/>
          </a:p>
          <a:p>
            <a:pPr lvl="1"/>
            <a:r>
              <a:rPr lang="en-US" dirty="0">
                <a:solidFill>
                  <a:schemeClr val="bg1"/>
                </a:solidFill>
              </a:rPr>
              <a:t>“After writing the paper I look over it a few times. I check for grammar mistakes and if everything matches the guidelines okay.”</a:t>
            </a:r>
          </a:p>
          <a:p>
            <a:pPr marL="457200" lvl="1" indent="0">
              <a:buNone/>
            </a:pPr>
            <a:endParaRPr lang="en-US" dirty="0">
              <a:solidFill>
                <a:schemeClr val="bg1"/>
              </a:solidFill>
            </a:endParaRPr>
          </a:p>
          <a:p>
            <a:pPr lvl="1"/>
            <a:r>
              <a:rPr lang="en-US" dirty="0">
                <a:solidFill>
                  <a:schemeClr val="bg1"/>
                </a:solidFill>
              </a:rPr>
              <a:t>“After that [drafting] I reread over and add details and correct mistakes.”</a:t>
            </a:r>
          </a:p>
          <a:p>
            <a:pPr marL="457200" lvl="1" indent="0">
              <a:buNone/>
            </a:pPr>
            <a:endParaRPr lang="en-US" dirty="0">
              <a:solidFill>
                <a:schemeClr val="bg1"/>
              </a:solidFill>
            </a:endParaRPr>
          </a:p>
          <a:p>
            <a:pPr lvl="1"/>
            <a:r>
              <a:rPr lang="en-US" dirty="0">
                <a:solidFill>
                  <a:schemeClr val="bg1"/>
                </a:solidFill>
              </a:rPr>
              <a:t>“I will write a rough draft and go back though the draft for errors, missed spelling etc.”</a:t>
            </a:r>
          </a:p>
          <a:p>
            <a:pPr lvl="1"/>
            <a:endParaRPr lang="en-US" sz="3600" dirty="0"/>
          </a:p>
          <a:p>
            <a:pPr lvl="1"/>
            <a:endParaRPr lang="en-US" dirty="0"/>
          </a:p>
        </p:txBody>
      </p:sp>
    </p:spTree>
    <p:extLst>
      <p:ext uri="{BB962C8B-B14F-4D97-AF65-F5344CB8AC3E}">
        <p14:creationId xmlns:p14="http://schemas.microsoft.com/office/powerpoint/2010/main" val="302866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E6200-9434-4083-B7F9-FAE216F7A706}"/>
              </a:ext>
            </a:extLst>
          </p:cNvPr>
          <p:cNvSpPr>
            <a:spLocks noGrp="1"/>
          </p:cNvSpPr>
          <p:nvPr>
            <p:ph type="title"/>
          </p:nvPr>
        </p:nvSpPr>
        <p:spPr/>
        <p:txBody>
          <a:bodyPr/>
          <a:lstStyle/>
          <a:p>
            <a:pPr algn="ctr"/>
            <a:r>
              <a:rPr lang="en-US" b="1" dirty="0">
                <a:solidFill>
                  <a:schemeClr val="accent4">
                    <a:lumMod val="60000"/>
                    <a:lumOff val="40000"/>
                  </a:schemeClr>
                </a:solidFill>
              </a:rPr>
              <a:t>Problem: </a:t>
            </a:r>
          </a:p>
        </p:txBody>
      </p:sp>
      <p:sp>
        <p:nvSpPr>
          <p:cNvPr id="3" name="Content Placeholder 2">
            <a:extLst>
              <a:ext uri="{FF2B5EF4-FFF2-40B4-BE49-F238E27FC236}">
                <a16:creationId xmlns:a16="http://schemas.microsoft.com/office/drawing/2014/main" id="{22292FCD-755E-4BA6-B2D0-7532ABB1D7D0}"/>
              </a:ext>
            </a:extLst>
          </p:cNvPr>
          <p:cNvSpPr>
            <a:spLocks noGrp="1"/>
          </p:cNvSpPr>
          <p:nvPr>
            <p:ph idx="1"/>
          </p:nvPr>
        </p:nvSpPr>
        <p:spPr/>
        <p:txBody>
          <a:bodyPr>
            <a:normAutofit fontScale="70000" lnSpcReduction="20000"/>
          </a:bodyPr>
          <a:lstStyle/>
          <a:p>
            <a:pPr marL="0" indent="0" algn="ctr">
              <a:buNone/>
            </a:pPr>
            <a:r>
              <a:rPr lang="en-US" sz="4000" b="1" dirty="0"/>
              <a:t>Focus on local issues over global essay issues</a:t>
            </a:r>
          </a:p>
          <a:p>
            <a:pPr marL="0" indent="0" algn="ctr">
              <a:buNone/>
            </a:pPr>
            <a:endParaRPr lang="en-US" b="1" dirty="0">
              <a:solidFill>
                <a:schemeClr val="bg1"/>
              </a:solidFill>
            </a:endParaRPr>
          </a:p>
          <a:p>
            <a:r>
              <a:rPr lang="en-US" dirty="0">
                <a:solidFill>
                  <a:schemeClr val="bg1"/>
                </a:solidFill>
              </a:rPr>
              <a:t>“My writing isn’t exactly at the college level like it should be. I have room for improvements on sentence structures. I do have a college level vocabulary, just I don’t apply myself to use them when I can.”</a:t>
            </a:r>
          </a:p>
          <a:p>
            <a:endParaRPr lang="en-US" dirty="0">
              <a:solidFill>
                <a:schemeClr val="bg1"/>
              </a:solidFill>
            </a:endParaRPr>
          </a:p>
          <a:p>
            <a:r>
              <a:rPr lang="en-US" dirty="0">
                <a:solidFill>
                  <a:schemeClr val="bg1"/>
                </a:solidFill>
              </a:rPr>
              <a:t>“I would like to avoid using the same word all the time. [ . . . ] Also my sentences need to be more fluent and need a better flow.”</a:t>
            </a:r>
          </a:p>
          <a:p>
            <a:endParaRPr lang="en-US" dirty="0">
              <a:solidFill>
                <a:schemeClr val="bg1"/>
              </a:solidFill>
            </a:endParaRPr>
          </a:p>
          <a:p>
            <a:r>
              <a:rPr lang="en-US" dirty="0">
                <a:solidFill>
                  <a:schemeClr val="bg1"/>
                </a:solidFill>
              </a:rPr>
              <a:t>“I want to make sure that each sentence flows. To have proper punctuation. To make sure all the ideas are put together correctly.”</a:t>
            </a:r>
          </a:p>
          <a:p>
            <a:endParaRPr lang="en-US" dirty="0">
              <a:solidFill>
                <a:schemeClr val="bg1"/>
              </a:solidFill>
            </a:endParaRPr>
          </a:p>
          <a:p>
            <a:r>
              <a:rPr lang="en-US" dirty="0">
                <a:solidFill>
                  <a:schemeClr val="bg1"/>
                </a:solidFill>
              </a:rPr>
              <a:t>“I want to be better with grammar and MLA format with the header. I want to be better about maybe reading my paper out loud before printing it.”</a:t>
            </a:r>
          </a:p>
          <a:p>
            <a:endParaRPr lang="en-US" dirty="0"/>
          </a:p>
          <a:p>
            <a:endParaRPr lang="en-US" dirty="0"/>
          </a:p>
          <a:p>
            <a:pPr marL="0" indent="0" algn="ctr">
              <a:buNone/>
            </a:pPr>
            <a:endParaRPr lang="en-US" b="1" dirty="0"/>
          </a:p>
        </p:txBody>
      </p:sp>
    </p:spTree>
    <p:extLst>
      <p:ext uri="{BB962C8B-B14F-4D97-AF65-F5344CB8AC3E}">
        <p14:creationId xmlns:p14="http://schemas.microsoft.com/office/powerpoint/2010/main" val="143223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405F0-A847-4A0D-B677-FA671BD34701}"/>
              </a:ext>
            </a:extLst>
          </p:cNvPr>
          <p:cNvSpPr>
            <a:spLocks noGrp="1"/>
          </p:cNvSpPr>
          <p:nvPr>
            <p:ph type="title"/>
          </p:nvPr>
        </p:nvSpPr>
        <p:spPr/>
        <p:txBody>
          <a:bodyPr/>
          <a:lstStyle/>
          <a:p>
            <a:pPr algn="ctr"/>
            <a:r>
              <a:rPr lang="en-US" b="1" dirty="0">
                <a:solidFill>
                  <a:schemeClr val="accent4">
                    <a:lumMod val="60000"/>
                    <a:lumOff val="40000"/>
                  </a:schemeClr>
                </a:solidFill>
              </a:rPr>
              <a:t>Problem:</a:t>
            </a:r>
          </a:p>
        </p:txBody>
      </p:sp>
      <p:sp>
        <p:nvSpPr>
          <p:cNvPr id="3" name="Content Placeholder 2">
            <a:extLst>
              <a:ext uri="{FF2B5EF4-FFF2-40B4-BE49-F238E27FC236}">
                <a16:creationId xmlns:a16="http://schemas.microsoft.com/office/drawing/2014/main" id="{E10B58DD-1DA2-49C1-BC54-D6B3D0EBDB1D}"/>
              </a:ext>
            </a:extLst>
          </p:cNvPr>
          <p:cNvSpPr>
            <a:spLocks noGrp="1"/>
          </p:cNvSpPr>
          <p:nvPr>
            <p:ph idx="1"/>
          </p:nvPr>
        </p:nvSpPr>
        <p:spPr/>
        <p:txBody>
          <a:bodyPr/>
          <a:lstStyle/>
          <a:p>
            <a:pPr marL="0" indent="0" algn="ctr">
              <a:buNone/>
            </a:pPr>
            <a:r>
              <a:rPr lang="en-US" b="1" dirty="0"/>
              <a:t>Writing is seen as an innate skill, not a </a:t>
            </a:r>
            <a:r>
              <a:rPr lang="en-US" b="1" dirty="0" smtClean="0"/>
              <a:t>process</a:t>
            </a:r>
            <a:endParaRPr lang="en-US" b="1" dirty="0"/>
          </a:p>
          <a:p>
            <a:pPr marL="0" indent="0" algn="ctr">
              <a:buNone/>
            </a:pPr>
            <a:endParaRPr lang="en-US" b="1" dirty="0"/>
          </a:p>
          <a:p>
            <a:pPr lvl="1" algn="ctr"/>
            <a:r>
              <a:rPr lang="en-US" dirty="0">
                <a:solidFill>
                  <a:schemeClr val="bg1"/>
                </a:solidFill>
              </a:rPr>
              <a:t>Mental process vs. manual, teacher-directed process</a:t>
            </a:r>
          </a:p>
          <a:p>
            <a:pPr marL="457200" lvl="1" indent="0" algn="ctr">
              <a:buNone/>
            </a:pPr>
            <a:endParaRPr lang="en-US" dirty="0">
              <a:solidFill>
                <a:schemeClr val="bg1"/>
              </a:solidFill>
            </a:endParaRPr>
          </a:p>
          <a:p>
            <a:pPr lvl="2" algn="ctr"/>
            <a:r>
              <a:rPr lang="en-US" dirty="0" smtClean="0">
                <a:solidFill>
                  <a:schemeClr val="bg1"/>
                </a:solidFill>
              </a:rPr>
              <a:t>The organization of the course and unit setup imitates the writing process</a:t>
            </a:r>
            <a:endParaRPr lang="en-US" dirty="0">
              <a:solidFill>
                <a:schemeClr val="bg1"/>
              </a:solidFill>
            </a:endParaRPr>
          </a:p>
          <a:p>
            <a:pPr lvl="2" algn="ctr"/>
            <a:r>
              <a:rPr lang="en-US" dirty="0" smtClean="0">
                <a:solidFill>
                  <a:schemeClr val="bg1"/>
                </a:solidFill>
              </a:rPr>
              <a:t>Through this organization and through the use of “Backwards Revision,” students see writing as a mental process involving growth that does not stop with the completion of each paper</a:t>
            </a:r>
            <a:endParaRPr lang="en-US" dirty="0">
              <a:solidFill>
                <a:schemeClr val="bg1"/>
              </a:solidFill>
            </a:endParaRPr>
          </a:p>
          <a:p>
            <a:pPr marL="0" indent="0">
              <a:buNone/>
            </a:pPr>
            <a:endParaRPr lang="en-US" b="1" dirty="0"/>
          </a:p>
        </p:txBody>
      </p:sp>
    </p:spTree>
    <p:extLst>
      <p:ext uri="{BB962C8B-B14F-4D97-AF65-F5344CB8AC3E}">
        <p14:creationId xmlns:p14="http://schemas.microsoft.com/office/powerpoint/2010/main" val="345730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7353-661F-4385-90F9-B9FD173762FE}"/>
              </a:ext>
            </a:extLst>
          </p:cNvPr>
          <p:cNvSpPr>
            <a:spLocks noGrp="1"/>
          </p:cNvSpPr>
          <p:nvPr>
            <p:ph type="title"/>
          </p:nvPr>
        </p:nvSpPr>
        <p:spPr/>
        <p:txBody>
          <a:bodyPr/>
          <a:lstStyle/>
          <a:p>
            <a:pPr algn="ctr"/>
            <a:r>
              <a:rPr lang="en-US" b="1" dirty="0">
                <a:solidFill>
                  <a:schemeClr val="accent4">
                    <a:lumMod val="60000"/>
                    <a:lumOff val="40000"/>
                  </a:schemeClr>
                </a:solidFill>
              </a:rPr>
              <a:t>Problem:</a:t>
            </a:r>
          </a:p>
        </p:txBody>
      </p:sp>
      <p:sp>
        <p:nvSpPr>
          <p:cNvPr id="3" name="Content Placeholder 2">
            <a:extLst>
              <a:ext uri="{FF2B5EF4-FFF2-40B4-BE49-F238E27FC236}">
                <a16:creationId xmlns:a16="http://schemas.microsoft.com/office/drawing/2014/main" id="{258057B0-1AAC-4C5A-84C8-2DE64C48EEE2}"/>
              </a:ext>
            </a:extLst>
          </p:cNvPr>
          <p:cNvSpPr>
            <a:spLocks noGrp="1"/>
          </p:cNvSpPr>
          <p:nvPr>
            <p:ph idx="1"/>
          </p:nvPr>
        </p:nvSpPr>
        <p:spPr/>
        <p:txBody>
          <a:bodyPr/>
          <a:lstStyle/>
          <a:p>
            <a:pPr marL="0" indent="0" algn="ctr">
              <a:buNone/>
            </a:pPr>
            <a:r>
              <a:rPr lang="en-US" b="1" dirty="0"/>
              <a:t>Time Management</a:t>
            </a:r>
          </a:p>
          <a:p>
            <a:pPr marL="0" indent="0" algn="ctr">
              <a:buNone/>
            </a:pPr>
            <a:endParaRPr lang="en-US" b="1" dirty="0"/>
          </a:p>
          <a:p>
            <a:pPr lvl="1"/>
            <a:r>
              <a:rPr lang="en-US" dirty="0">
                <a:solidFill>
                  <a:schemeClr val="bg1"/>
                </a:solidFill>
              </a:rPr>
              <a:t> “[I’m] also get overwhelmed and drop out... again.</a:t>
            </a:r>
            <a:r>
              <a:rPr lang="en-US" sz="3200" dirty="0">
                <a:solidFill>
                  <a:schemeClr val="bg1"/>
                </a:solidFill>
              </a:rPr>
              <a:t>”</a:t>
            </a:r>
          </a:p>
          <a:p>
            <a:pPr lvl="1"/>
            <a:r>
              <a:rPr lang="en-US" dirty="0">
                <a:solidFill>
                  <a:schemeClr val="bg1"/>
                </a:solidFill>
              </a:rPr>
              <a:t>“I'm worried about time </a:t>
            </a:r>
            <a:r>
              <a:rPr lang="en-US" dirty="0" smtClean="0">
                <a:solidFill>
                  <a:schemeClr val="bg1"/>
                </a:solidFill>
              </a:rPr>
              <a:t>management.”</a:t>
            </a:r>
            <a:endParaRPr lang="en-US" dirty="0">
              <a:solidFill>
                <a:schemeClr val="bg1"/>
              </a:solidFill>
            </a:endParaRPr>
          </a:p>
          <a:p>
            <a:pPr lvl="1"/>
            <a:r>
              <a:rPr lang="en-US" dirty="0" smtClean="0">
                <a:solidFill>
                  <a:schemeClr val="bg1"/>
                </a:solidFill>
              </a:rPr>
              <a:t>“I </a:t>
            </a:r>
            <a:r>
              <a:rPr lang="en-US" dirty="0">
                <a:solidFill>
                  <a:schemeClr val="bg1"/>
                </a:solidFill>
              </a:rPr>
              <a:t>think my fear is having too much homework at once and feeling to overwhelmed</a:t>
            </a:r>
            <a:r>
              <a:rPr lang="en-US" dirty="0" smtClean="0">
                <a:solidFill>
                  <a:schemeClr val="bg1"/>
                </a:solidFill>
              </a:rPr>
              <a:t>.”</a:t>
            </a:r>
            <a:endParaRPr lang="en-US" sz="3200" dirty="0">
              <a:solidFill>
                <a:schemeClr val="bg1"/>
              </a:solidFill>
            </a:endParaRPr>
          </a:p>
          <a:p>
            <a:pPr marL="0" indent="0" algn="ctr">
              <a:buNone/>
            </a:pPr>
            <a:endParaRPr lang="en-US" b="1" dirty="0"/>
          </a:p>
        </p:txBody>
      </p:sp>
    </p:spTree>
    <p:extLst>
      <p:ext uri="{BB962C8B-B14F-4D97-AF65-F5344CB8AC3E}">
        <p14:creationId xmlns:p14="http://schemas.microsoft.com/office/powerpoint/2010/main" val="338382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98E3-FD6B-4706-9078-92144A83757E}"/>
              </a:ext>
            </a:extLst>
          </p:cNvPr>
          <p:cNvSpPr>
            <a:spLocks noGrp="1"/>
          </p:cNvSpPr>
          <p:nvPr>
            <p:ph type="title"/>
          </p:nvPr>
        </p:nvSpPr>
        <p:spPr/>
        <p:txBody>
          <a:bodyPr>
            <a:normAutofit fontScale="90000"/>
          </a:bodyPr>
          <a:lstStyle/>
          <a:p>
            <a:r>
              <a:rPr lang="en-US" sz="3600" b="1" dirty="0">
                <a:solidFill>
                  <a:schemeClr val="accent4">
                    <a:lumMod val="60000"/>
                    <a:lumOff val="40000"/>
                  </a:schemeClr>
                </a:solidFill>
              </a:rPr>
              <a:t>“Advice that I would give to future students would be to take your time writing.” (EG 060 Student)</a:t>
            </a:r>
            <a:r>
              <a:rPr lang="en-US" dirty="0"/>
              <a:t/>
            </a:r>
            <a:br>
              <a:rPr lang="en-US" dirty="0"/>
            </a:br>
            <a:endParaRPr lang="en-US" dirty="0"/>
          </a:p>
        </p:txBody>
      </p:sp>
      <p:sp>
        <p:nvSpPr>
          <p:cNvPr id="3" name="Content Placeholder 2">
            <a:extLst>
              <a:ext uri="{FF2B5EF4-FFF2-40B4-BE49-F238E27FC236}">
                <a16:creationId xmlns:a16="http://schemas.microsoft.com/office/drawing/2014/main" id="{8DC12611-C4A5-4676-AD0E-A256D17F84EF}"/>
              </a:ext>
            </a:extLst>
          </p:cNvPr>
          <p:cNvSpPr>
            <a:spLocks noGrp="1"/>
          </p:cNvSpPr>
          <p:nvPr>
            <p:ph idx="1"/>
          </p:nvPr>
        </p:nvSpPr>
        <p:spPr/>
        <p:txBody>
          <a:bodyPr>
            <a:normAutofit fontScale="92500" lnSpcReduction="10000"/>
          </a:bodyPr>
          <a:lstStyle/>
          <a:p>
            <a:pPr marL="0" indent="0">
              <a:buNone/>
            </a:pPr>
            <a:r>
              <a:rPr lang="en-US" dirty="0"/>
              <a:t>Time management requires understanding the assignment guidelines, the steps involved in the creation of essays, and </a:t>
            </a:r>
            <a:r>
              <a:rPr lang="en-US" dirty="0" smtClean="0"/>
              <a:t>the length </a:t>
            </a:r>
            <a:r>
              <a:rPr lang="en-US" dirty="0"/>
              <a:t>of time required for each step of the </a:t>
            </a:r>
            <a:r>
              <a:rPr lang="en-US" dirty="0" smtClean="0"/>
              <a:t>process</a:t>
            </a:r>
            <a:endParaRPr lang="en-US" dirty="0"/>
          </a:p>
          <a:p>
            <a:pPr marL="0" indent="0">
              <a:buNone/>
            </a:pPr>
            <a:endParaRPr lang="en-US" dirty="0"/>
          </a:p>
          <a:p>
            <a:pPr marL="0" indent="0">
              <a:buNone/>
            </a:pPr>
            <a:r>
              <a:rPr lang="en-US" dirty="0"/>
              <a:t>Beginning English and college students have trouble seeing processes and how processes connect all of their papers. </a:t>
            </a:r>
            <a:r>
              <a:rPr lang="en-US" dirty="0" smtClean="0"/>
              <a:t>Thus, they have </a:t>
            </a:r>
            <a:r>
              <a:rPr lang="en-US" dirty="0"/>
              <a:t>trouble budgeting time for their </a:t>
            </a:r>
            <a:r>
              <a:rPr lang="en-US" dirty="0" smtClean="0"/>
              <a:t>papers</a:t>
            </a:r>
            <a:endParaRPr lang="en-US" dirty="0"/>
          </a:p>
          <a:p>
            <a:pPr marL="0" indent="0">
              <a:buNone/>
            </a:pPr>
            <a:endParaRPr lang="en-US" dirty="0"/>
          </a:p>
          <a:p>
            <a:pPr marL="0" indent="0">
              <a:buNone/>
            </a:pPr>
            <a:r>
              <a:rPr lang="en-US" dirty="0"/>
              <a:t>Students want help managing their time and help planning </a:t>
            </a:r>
            <a:r>
              <a:rPr lang="en-US" dirty="0" smtClean="0"/>
              <a:t>essays</a:t>
            </a:r>
            <a:endParaRPr lang="en-US" dirty="0"/>
          </a:p>
          <a:p>
            <a:pPr marL="0" indent="0">
              <a:buNone/>
            </a:pPr>
            <a:endParaRPr lang="en-US" dirty="0"/>
          </a:p>
          <a:p>
            <a:pPr marL="0" indent="0">
              <a:buNone/>
            </a:pPr>
            <a:r>
              <a:rPr lang="en-US" dirty="0"/>
              <a:t>Time management </a:t>
            </a:r>
            <a:r>
              <a:rPr lang="en-US" dirty="0" smtClean="0"/>
              <a:t>requires students to </a:t>
            </a:r>
            <a:r>
              <a:rPr lang="en-US" dirty="0"/>
              <a:t>see essays as a </a:t>
            </a:r>
            <a:r>
              <a:rPr lang="en-US" dirty="0" smtClean="0"/>
              <a:t>process</a:t>
            </a:r>
            <a:endParaRPr lang="en-US" dirty="0"/>
          </a:p>
        </p:txBody>
      </p:sp>
    </p:spTree>
    <p:extLst>
      <p:ext uri="{BB962C8B-B14F-4D97-AF65-F5344CB8AC3E}">
        <p14:creationId xmlns:p14="http://schemas.microsoft.com/office/powerpoint/2010/main" val="166317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60E5-E2DC-48BB-9A51-8E10B277A563}"/>
              </a:ext>
            </a:extLst>
          </p:cNvPr>
          <p:cNvSpPr>
            <a:spLocks noGrp="1"/>
          </p:cNvSpPr>
          <p:nvPr>
            <p:ph type="title"/>
          </p:nvPr>
        </p:nvSpPr>
        <p:spPr>
          <a:xfrm>
            <a:off x="838200" y="365125"/>
            <a:ext cx="10515600" cy="1325563"/>
          </a:xfrm>
        </p:spPr>
        <p:txBody>
          <a:bodyPr>
            <a:normAutofit fontScale="90000"/>
          </a:bodyPr>
          <a:lstStyle/>
          <a:p>
            <a:r>
              <a:rPr lang="en-US" dirty="0">
                <a:solidFill>
                  <a:schemeClr val="accent4">
                    <a:lumMod val="60000"/>
                    <a:lumOff val="40000"/>
                  </a:schemeClr>
                </a:solidFill>
              </a:rPr>
              <a:t>“I would tell future ALP students [essay writing</a:t>
            </a:r>
            <a:r>
              <a:rPr lang="en-US" dirty="0" smtClean="0">
                <a:solidFill>
                  <a:schemeClr val="accent4">
                    <a:lumMod val="60000"/>
                    <a:lumOff val="40000"/>
                  </a:schemeClr>
                </a:solidFill>
              </a:rPr>
              <a:t>] is </a:t>
            </a:r>
            <a:r>
              <a:rPr lang="en-US" dirty="0">
                <a:solidFill>
                  <a:schemeClr val="accent4">
                    <a:lumMod val="60000"/>
                    <a:lumOff val="40000"/>
                  </a:schemeClr>
                </a:solidFill>
              </a:rPr>
              <a:t>just a process that you will have to learn.”</a:t>
            </a:r>
            <a:r>
              <a:rPr lang="en-US" dirty="0">
                <a:solidFill>
                  <a:schemeClr val="bg1"/>
                </a:solidFill>
              </a:rPr>
              <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id="{6030F097-D01D-4A71-8059-78FAE03856D2}"/>
              </a:ext>
            </a:extLst>
          </p:cNvPr>
          <p:cNvSpPr>
            <a:spLocks noGrp="1"/>
          </p:cNvSpPr>
          <p:nvPr>
            <p:ph idx="1"/>
          </p:nvPr>
        </p:nvSpPr>
        <p:spPr/>
        <p:txBody>
          <a:bodyPr>
            <a:normAutofit/>
          </a:bodyPr>
          <a:lstStyle/>
          <a:p>
            <a:r>
              <a:rPr lang="en-US" dirty="0" smtClean="0">
                <a:solidFill>
                  <a:schemeClr val="bg1"/>
                </a:solidFill>
              </a:rPr>
              <a:t>Predictable </a:t>
            </a:r>
            <a:r>
              <a:rPr lang="en-US" dirty="0">
                <a:solidFill>
                  <a:schemeClr val="bg1"/>
                </a:solidFill>
              </a:rPr>
              <a:t>cycles and </a:t>
            </a:r>
            <a:r>
              <a:rPr lang="en-US" dirty="0" smtClean="0">
                <a:solidFill>
                  <a:schemeClr val="bg1"/>
                </a:solidFill>
              </a:rPr>
              <a:t>processes: students </a:t>
            </a:r>
            <a:r>
              <a:rPr lang="en-US" dirty="0">
                <a:solidFill>
                  <a:schemeClr val="bg1"/>
                </a:solidFill>
              </a:rPr>
              <a:t>begin to anticipate and thus think of writing as a </a:t>
            </a:r>
            <a:r>
              <a:rPr lang="en-US" dirty="0" smtClean="0">
                <a:solidFill>
                  <a:schemeClr val="bg1"/>
                </a:solidFill>
              </a:rPr>
              <a:t>process</a:t>
            </a:r>
          </a:p>
          <a:p>
            <a:pPr marL="0" indent="0">
              <a:buNone/>
            </a:pPr>
            <a:endParaRPr lang="en-US" dirty="0">
              <a:solidFill>
                <a:schemeClr val="bg1"/>
              </a:solidFill>
            </a:endParaRPr>
          </a:p>
          <a:p>
            <a:r>
              <a:rPr lang="en-US" dirty="0" smtClean="0">
                <a:solidFill>
                  <a:schemeClr val="bg1"/>
                </a:solidFill>
              </a:rPr>
              <a:t>Many students </a:t>
            </a:r>
            <a:r>
              <a:rPr lang="en-US" dirty="0">
                <a:solidFill>
                  <a:schemeClr val="bg1"/>
                </a:solidFill>
              </a:rPr>
              <a:t>know revision is important and useful, but not </a:t>
            </a:r>
            <a:r>
              <a:rPr lang="en-US" dirty="0" smtClean="0">
                <a:solidFill>
                  <a:schemeClr val="bg1"/>
                </a:solidFill>
              </a:rPr>
              <a:t>how it is useful</a:t>
            </a:r>
            <a:endParaRPr lang="en-US" dirty="0">
              <a:solidFill>
                <a:schemeClr val="bg1"/>
              </a:solidFill>
            </a:endParaRPr>
          </a:p>
        </p:txBody>
      </p:sp>
    </p:spTree>
    <p:extLst>
      <p:ext uri="{BB962C8B-B14F-4D97-AF65-F5344CB8AC3E}">
        <p14:creationId xmlns:p14="http://schemas.microsoft.com/office/powerpoint/2010/main" val="3113774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1475</TotalTime>
  <Words>1069</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“Backwards Revision”:  Using Revision to Introduce Important Concepts</vt:lpstr>
      <vt:lpstr>Methodology</vt:lpstr>
      <vt:lpstr>Limitations</vt:lpstr>
      <vt:lpstr>Problem:</vt:lpstr>
      <vt:lpstr>Problem: </vt:lpstr>
      <vt:lpstr>Problem:</vt:lpstr>
      <vt:lpstr>Problem:</vt:lpstr>
      <vt:lpstr>“Advice that I would give to future students would be to take your time writing.” (EG 060 Student) </vt:lpstr>
      <vt:lpstr>“I would tell future ALP students [essay writing] is just a process that you will have to learn.” </vt:lpstr>
      <vt:lpstr>Sequenced Revision or “Backwards Revision”</vt:lpstr>
      <vt:lpstr>Desired Outcomes</vt:lpstr>
      <vt:lpstr>Worksheet One: “Synthesis in Ten Steps”</vt:lpstr>
      <vt:lpstr>Worksheet Two: “From Description to Detail”</vt:lpstr>
      <vt:lpstr>Difficulties with this Method</vt:lpstr>
      <vt:lpstr>Initial Results:</vt:lpstr>
      <vt:lpstr>Questions? Suggestions?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“Backwards Revision”: Using Revision to Introduce Important Concepts</dc:title>
  <dc:creator>M Trenary</dc:creator>
  <cp:lastModifiedBy>Mindy R. Trenary</cp:lastModifiedBy>
  <cp:revision>203</cp:revision>
  <cp:lastPrinted>2018-03-08T15:09:16Z</cp:lastPrinted>
  <dcterms:created xsi:type="dcterms:W3CDTF">2018-03-03T22:12:54Z</dcterms:created>
  <dcterms:modified xsi:type="dcterms:W3CDTF">2018-03-16T15:43:47Z</dcterms:modified>
</cp:coreProperties>
</file>