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" Target="slides/slide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2.xml"/><Relationship Id="rId18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9900FF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529200" y="2540500"/>
            <a:ext cx="2616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6220075" y="2540500"/>
            <a:ext cx="2616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9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38684" r="0" t="0"/>
          <a:stretch/>
        </p:blipFill>
        <p:spPr>
          <a:xfrm>
            <a:off x="2291" y="1007350"/>
            <a:ext cx="1272100" cy="3128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ctrTitle"/>
          </p:nvPr>
        </p:nvSpPr>
        <p:spPr>
          <a:xfrm>
            <a:off x="1884750" y="711325"/>
            <a:ext cx="6947700" cy="99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884750" y="1825575"/>
            <a:ext cx="6947700" cy="274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2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23"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9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386075" y="403061"/>
            <a:ext cx="1354500" cy="137700"/>
            <a:chOff x="386075" y="419725"/>
            <a:chExt cx="1354500" cy="137700"/>
          </a:xfrm>
        </p:grpSpPr>
        <p:sp>
          <p:nvSpPr>
            <p:cNvPr id="147" name="Shape 147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Shape 150"/>
          <p:cNvSpPr txBox="1"/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FDFE"/>
              </a:buClr>
              <a:buSzPts val="1200"/>
              <a:buChar char="●"/>
              <a:defRPr sz="1200">
                <a:solidFill>
                  <a:srgbClr val="E8FDFE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9">
  <p:cSld name="AUTOLAYOUT_27"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26950" y="261675"/>
            <a:ext cx="5717400" cy="45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153250" y="161925"/>
            <a:ext cx="2690700" cy="340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8">
  <p:cSld name="AUTOLAYOUT_29"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30"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 rot="10800000">
            <a:off x="3950564" y="150"/>
            <a:ext cx="3459900" cy="3459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rot="10800000">
            <a:off x="4833295" y="150"/>
            <a:ext cx="3459900" cy="3459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 rot="10800000">
            <a:off x="4833295" y="125"/>
            <a:ext cx="3459900" cy="3459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3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Shape 184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185" name="Shape 185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Shape 186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Shape 187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8" name="Shape 18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33"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AUTOLAYOUT_38"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072700" y="313275"/>
            <a:ext cx="4757400" cy="45228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06750" y="313500"/>
            <a:ext cx="3452400" cy="45228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b="1"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>
    <mc:Choice Requires="p14">
      <p:transition spd="slow" p14:dur="26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Developing a Community of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5" name="Shape 215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Susan Bradley, Kathy McCoskey, Butler Community College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2525" r="2525" t="0"/>
          <a:stretch/>
        </p:blipFill>
        <p:spPr>
          <a:xfrm>
            <a:off x="445025" y="160475"/>
            <a:ext cx="5717251" cy="482255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Shape 276"/>
          <p:cNvSpPr txBox="1"/>
          <p:nvPr>
            <p:ph idx="1" type="body"/>
          </p:nvPr>
        </p:nvSpPr>
        <p:spPr>
          <a:xfrm>
            <a:off x="6279200" y="136725"/>
            <a:ext cx="2690700" cy="44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Keeping it going. . 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Small groups with mentors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Informal “yak and snack” sessions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End-of-semester event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Faculty sharing of strategies &amp; learning experiences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Student testimonial videos and panels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ALP student questionnaires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Regional conference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16667" r="16661" t="0"/>
          <a:stretch/>
        </p:blipFill>
        <p:spPr>
          <a:xfrm>
            <a:off x="3047650" y="0"/>
            <a:ext cx="6096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Community of Practice purposes</a:t>
            </a:r>
            <a:endParaRPr b="0"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233600" y="1641875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Training </a:t>
            </a:r>
            <a:endParaRPr b="1"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Mentoring</a:t>
            </a:r>
            <a:endParaRPr b="1"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Supporting</a:t>
            </a:r>
            <a:endParaRPr b="1"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Collaborating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33889" l="0" r="0" t="33892"/>
          <a:stretch/>
        </p:blipFill>
        <p:spPr>
          <a:xfrm>
            <a:off x="0" y="226725"/>
            <a:ext cx="9144001" cy="22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Positive Results in our Department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529200" y="2540500"/>
            <a:ext cx="26163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Enthusiasm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Collaboration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Growth mindset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Buy in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2" type="body"/>
          </p:nvPr>
        </p:nvSpPr>
        <p:spPr>
          <a:xfrm>
            <a:off x="6145500" y="2641275"/>
            <a:ext cx="26163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More rigorous &amp; consistent curriculum in all writing courses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Enhanced understanding of developmental students needs and capacity to learn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9690" r="9690" t="0"/>
          <a:stretch/>
        </p:blipFill>
        <p:spPr>
          <a:xfrm>
            <a:off x="3615001" y="0"/>
            <a:ext cx="5528996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ALP Training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Dev. Ed. Institutes for ALP, reading, math, &amp; study skills faculty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Dev. Ed. research, best practices, specific training for discipline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Stipend for participating, additional stipend for semester follow through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First formal ALP training accomplished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using model syllabi and lesson plans, shared resources shell, ALP faculty handbook and training noteb</a:t>
            </a:r>
            <a:r>
              <a:rPr lang="en"/>
              <a:t>ook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ctrTitle"/>
          </p:nvPr>
        </p:nvSpPr>
        <p:spPr>
          <a:xfrm>
            <a:off x="1884750" y="711325"/>
            <a:ext cx="6947700" cy="9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Covered in ALP Training</a:t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1884750" y="1825575"/>
            <a:ext cx="69477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National &amp; Butler data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ALP works--the model &amp; Butler policies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Backwards Design			Scaffolding			RIGOR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Reading Cycle			Active Learning		Non-cognitive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Model syllabi and lesson plans			Metacognition	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Shared Resources Shell			Brain-based Instruction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we’ve learned about training. . </a:t>
            </a:r>
            <a:r>
              <a:rPr lang="en"/>
              <a:t>.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Brain-based instruction principles apply!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Ease into training with short “Intro to ALP Canvas-shell course,” which trainees take before attending the 2-day training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Model &amp; use active learning in training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Provide multiple trainers to vary the voices, approaches, and depth of expertise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Clarify what is essential and what is choice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Guide &amp; support faculty as they  modify their own syllabi &amp; lesson plans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09725"/>
            <a:ext cx="3048000" cy="24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8207" r="8215" t="0"/>
          <a:stretch/>
        </p:blipFill>
        <p:spPr>
          <a:xfrm>
            <a:off x="3412700" y="0"/>
            <a:ext cx="5731300" cy="51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 Training Tools</a:t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 Faculty Handbook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Training notebook, articles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“Intro to ALP” Canvas pre-training course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Canvas Scavenger Hunt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ALP Student and Faculty Testimonial videos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Recorded presentations from our conference:  Susan Gabriel, Student Panel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16667" r="16661" t="0"/>
          <a:stretch/>
        </p:blipFill>
        <p:spPr>
          <a:xfrm>
            <a:off x="3047650" y="0"/>
            <a:ext cx="6096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Training Incentives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Stipends for two-day training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Professional Development points--after initial training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Collaboration &amp; training meetings--many contribute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Contributing to shared resources shell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Food &amp; fellowship!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Administrator’s Point of View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establish baseline, calculate results, and keep cyclical data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to provide release time and funds for overload projects and mentoring to build and support program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to document and “share our story” with leaders and public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to provide funds &amp; food for training (“carrots,” energy, and appreciation)!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for ongoing training of ALP leadership team (conferences)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