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Robo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E6423489-E51A-4524-8968-374A14D3095F}">
  <a:tblStyle styleId="{E6423489-E51A-4524-8968-374A14D3095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Robo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3" name="Shape 19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www.ted.com/talks/jamila_lyiscott_3_ways_to_speak_english" TargetMode="Externa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FFFF"/>
        </a:solidFill>
      </p:bgPr>
    </p:bg>
    <p:spTree>
      <p:nvGrpSpPr>
        <p:cNvPr id="53" name="Shape 53"/>
        <p:cNvGrpSpPr/>
        <p:nvPr/>
      </p:nvGrpSpPr>
      <p:grpSpPr>
        <a:xfrm>
          <a:off x="0" y="0"/>
          <a:ext cx="0" cy="0"/>
          <a:chOff x="0" y="0"/>
          <a:chExt cx="0" cy="0"/>
        </a:xfrm>
      </p:grpSpPr>
      <p:sp>
        <p:nvSpPr>
          <p:cNvPr id="54" name="Shape 5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Imagining the Institution</a:t>
            </a:r>
            <a:endParaRPr/>
          </a:p>
        </p:txBody>
      </p:sp>
      <p:sp>
        <p:nvSpPr>
          <p:cNvPr id="55" name="Shape 5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Teaching College Culture to Underprepared Students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FFFF"/>
        </a:solidFill>
      </p:bgPr>
    </p:bg>
    <p:spTree>
      <p:nvGrpSpPr>
        <p:cNvPr id="122" name="Shape 122"/>
        <p:cNvGrpSpPr/>
        <p:nvPr/>
      </p:nvGrpSpPr>
      <p:grpSpPr>
        <a:xfrm>
          <a:off x="0" y="0"/>
          <a:ext cx="0" cy="0"/>
          <a:chOff x="0" y="0"/>
          <a:chExt cx="0" cy="0"/>
        </a:xfrm>
      </p:grpSpPr>
      <p:sp>
        <p:nvSpPr>
          <p:cNvPr id="123" name="Shape 1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124" name="Shape 124"/>
          <p:cNvPicPr preferRelativeResize="0"/>
          <p:nvPr/>
        </p:nvPicPr>
        <p:blipFill>
          <a:blip r:embed="rId3">
            <a:alphaModFix/>
          </a:blip>
          <a:stretch>
            <a:fillRect/>
          </a:stretch>
        </p:blipFill>
        <p:spPr>
          <a:xfrm>
            <a:off x="212700" y="735802"/>
            <a:ext cx="8718601" cy="38981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28" name="Shape 128"/>
        <p:cNvGrpSpPr/>
        <p:nvPr/>
      </p:nvGrpSpPr>
      <p:grpSpPr>
        <a:xfrm>
          <a:off x="0" y="0"/>
          <a:ext cx="0" cy="0"/>
          <a:chOff x="0" y="0"/>
          <a:chExt cx="0" cy="0"/>
        </a:xfrm>
      </p:grpSpPr>
      <p:sp>
        <p:nvSpPr>
          <p:cNvPr id="129" name="Shape 129"/>
          <p:cNvSpPr txBox="1"/>
          <p:nvPr/>
        </p:nvSpPr>
        <p:spPr>
          <a:xfrm>
            <a:off x="311700" y="445025"/>
            <a:ext cx="2687700" cy="57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2800">
                <a:solidFill>
                  <a:srgbClr val="38761D"/>
                </a:solidFill>
              </a:rPr>
              <a:t>Jigsaw Shuffle</a:t>
            </a:r>
            <a:endParaRPr sz="2800">
              <a:solidFill>
                <a:srgbClr val="38761D"/>
              </a:solidFill>
            </a:endParaRPr>
          </a:p>
        </p:txBody>
      </p:sp>
      <p:pic>
        <p:nvPicPr>
          <p:cNvPr id="130" name="Shape 130"/>
          <p:cNvPicPr preferRelativeResize="0"/>
          <p:nvPr/>
        </p:nvPicPr>
        <p:blipFill>
          <a:blip r:embed="rId3">
            <a:alphaModFix/>
          </a:blip>
          <a:stretch>
            <a:fillRect/>
          </a:stretch>
        </p:blipFill>
        <p:spPr>
          <a:xfrm>
            <a:off x="6445800" y="376150"/>
            <a:ext cx="816850" cy="816850"/>
          </a:xfrm>
          <a:prstGeom prst="rect">
            <a:avLst/>
          </a:prstGeom>
          <a:noFill/>
          <a:ln>
            <a:noFill/>
          </a:ln>
        </p:spPr>
      </p:pic>
      <p:pic>
        <p:nvPicPr>
          <p:cNvPr id="131" name="Shape 131"/>
          <p:cNvPicPr preferRelativeResize="0"/>
          <p:nvPr/>
        </p:nvPicPr>
        <p:blipFill>
          <a:blip r:embed="rId4">
            <a:alphaModFix/>
          </a:blip>
          <a:stretch>
            <a:fillRect/>
          </a:stretch>
        </p:blipFill>
        <p:spPr>
          <a:xfrm>
            <a:off x="8001525" y="448228"/>
            <a:ext cx="816850" cy="646147"/>
          </a:xfrm>
          <a:prstGeom prst="rect">
            <a:avLst/>
          </a:prstGeom>
          <a:noFill/>
          <a:ln>
            <a:noFill/>
          </a:ln>
        </p:spPr>
      </p:pic>
      <p:pic>
        <p:nvPicPr>
          <p:cNvPr id="132" name="Shape 132"/>
          <p:cNvPicPr preferRelativeResize="0"/>
          <p:nvPr/>
        </p:nvPicPr>
        <p:blipFill>
          <a:blip r:embed="rId5">
            <a:alphaModFix/>
          </a:blip>
          <a:stretch>
            <a:fillRect/>
          </a:stretch>
        </p:blipFill>
        <p:spPr>
          <a:xfrm>
            <a:off x="7432975" y="648349"/>
            <a:ext cx="390525" cy="381000"/>
          </a:xfrm>
          <a:prstGeom prst="rect">
            <a:avLst/>
          </a:prstGeom>
          <a:noFill/>
          <a:ln>
            <a:noFill/>
          </a:ln>
        </p:spPr>
      </p:pic>
      <p:pic>
        <p:nvPicPr>
          <p:cNvPr id="133" name="Shape 133"/>
          <p:cNvPicPr preferRelativeResize="0"/>
          <p:nvPr/>
        </p:nvPicPr>
        <p:blipFill>
          <a:blip r:embed="rId6">
            <a:alphaModFix/>
          </a:blip>
          <a:stretch>
            <a:fillRect/>
          </a:stretch>
        </p:blipFill>
        <p:spPr>
          <a:xfrm>
            <a:off x="2641675" y="1335725"/>
            <a:ext cx="3229025" cy="3229025"/>
          </a:xfrm>
          <a:prstGeom prst="rect">
            <a:avLst/>
          </a:prstGeom>
          <a:noFill/>
          <a:ln>
            <a:noFill/>
          </a:ln>
        </p:spPr>
      </p:pic>
      <p:pic>
        <p:nvPicPr>
          <p:cNvPr id="134" name="Shape 134"/>
          <p:cNvPicPr preferRelativeResize="0"/>
          <p:nvPr/>
        </p:nvPicPr>
        <p:blipFill>
          <a:blip r:embed="rId7">
            <a:alphaModFix/>
          </a:blip>
          <a:stretch>
            <a:fillRect/>
          </a:stretch>
        </p:blipFill>
        <p:spPr>
          <a:xfrm>
            <a:off x="4927850" y="419100"/>
            <a:ext cx="725913" cy="816850"/>
          </a:xfrm>
          <a:prstGeom prst="rect">
            <a:avLst/>
          </a:prstGeom>
          <a:noFill/>
          <a:ln>
            <a:noFill/>
          </a:ln>
        </p:spPr>
      </p:pic>
      <p:pic>
        <p:nvPicPr>
          <p:cNvPr id="135" name="Shape 135"/>
          <p:cNvPicPr preferRelativeResize="0"/>
          <p:nvPr/>
        </p:nvPicPr>
        <p:blipFill>
          <a:blip r:embed="rId5">
            <a:alphaModFix/>
          </a:blip>
          <a:stretch>
            <a:fillRect/>
          </a:stretch>
        </p:blipFill>
        <p:spPr>
          <a:xfrm>
            <a:off x="5823500" y="656999"/>
            <a:ext cx="390525" cy="381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311700" y="445025"/>
            <a:ext cx="1983000" cy="1508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trike="sngStrike">
                <a:solidFill>
                  <a:srgbClr val="0000FF"/>
                </a:solidFill>
              </a:rPr>
              <a:t>Lesson </a:t>
            </a:r>
            <a:r>
              <a:rPr lang="en">
                <a:solidFill>
                  <a:srgbClr val="0000FF"/>
                </a:solidFill>
              </a:rPr>
              <a:t>Mentoring Plan</a:t>
            </a:r>
            <a:endParaRPr>
              <a:solidFill>
                <a:srgbClr val="0000FF"/>
              </a:solidFill>
            </a:endParaRPr>
          </a:p>
        </p:txBody>
      </p:sp>
      <p:pic>
        <p:nvPicPr>
          <p:cNvPr id="141" name="Shape 141"/>
          <p:cNvPicPr preferRelativeResize="0"/>
          <p:nvPr/>
        </p:nvPicPr>
        <p:blipFill>
          <a:blip r:embed="rId3">
            <a:alphaModFix/>
          </a:blip>
          <a:stretch>
            <a:fillRect/>
          </a:stretch>
        </p:blipFill>
        <p:spPr>
          <a:xfrm>
            <a:off x="2514624" y="319975"/>
            <a:ext cx="6394126" cy="45035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FFFF"/>
        </a:solidFill>
      </p:bgPr>
    </p:bg>
    <p:spTree>
      <p:nvGrpSpPr>
        <p:cNvPr id="145" name="Shape 145"/>
        <p:cNvGrpSpPr/>
        <p:nvPr/>
      </p:nvGrpSpPr>
      <p:grpSpPr>
        <a:xfrm>
          <a:off x="0" y="0"/>
          <a:ext cx="0" cy="0"/>
          <a:chOff x="0" y="0"/>
          <a:chExt cx="0" cy="0"/>
        </a:xfrm>
      </p:grpSpPr>
      <p:sp>
        <p:nvSpPr>
          <p:cNvPr id="146" name="Shape 1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Glossary #2 (Pathways terminology)</a:t>
            </a:r>
            <a:endParaRPr/>
          </a:p>
        </p:txBody>
      </p:sp>
      <p:sp>
        <p:nvSpPr>
          <p:cNvPr id="147" name="Shape 14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100">
                <a:solidFill>
                  <a:schemeClr val="dk1"/>
                </a:solidFill>
              </a:rPr>
              <a:t>Definitions of Butler’s Guided Pathways Terminology</a:t>
            </a:r>
            <a:endParaRPr b="1" sz="1100">
              <a:solidFill>
                <a:schemeClr val="dk1"/>
              </a:solidFill>
            </a:endParaRPr>
          </a:p>
          <a:p>
            <a:pPr indent="0" lvl="0" marL="0" rtl="0">
              <a:spcBef>
                <a:spcPts val="0"/>
              </a:spcBef>
              <a:spcAft>
                <a:spcPts val="0"/>
              </a:spcAft>
              <a:buClr>
                <a:schemeClr val="dk1"/>
              </a:buClr>
              <a:buSzPts val="1100"/>
              <a:buFont typeface="Arial"/>
              <a:buNone/>
            </a:pPr>
            <a:r>
              <a:rPr b="1" lang="en" sz="1100">
                <a:solidFill>
                  <a:schemeClr val="dk1"/>
                </a:solidFill>
              </a:rPr>
              <a:t>Guided Pathways</a:t>
            </a:r>
            <a:r>
              <a:rPr lang="en" sz="1100">
                <a:solidFill>
                  <a:schemeClr val="dk1"/>
                </a:solidFill>
              </a:rPr>
              <a:t> – is Butler’s institutional framework designed to utilize highly structured pathways/programs.  Our built-in mentoring and support helps students make informed choices to help them realize educational goals without limiting their options.  Butler’s Guided Pathways provides students more purposeful and efficient paths to certificate/degree completion and seamless transfer.</a:t>
            </a:r>
            <a:endParaRPr sz="1100">
              <a:solidFill>
                <a:schemeClr val="dk1"/>
              </a:solidFill>
            </a:endParaRPr>
          </a:p>
          <a:p>
            <a:pPr indent="0" lvl="0" marL="0" rtl="0">
              <a:spcBef>
                <a:spcPts val="0"/>
              </a:spcBef>
              <a:spcAft>
                <a:spcPts val="0"/>
              </a:spcAft>
              <a:buClr>
                <a:schemeClr val="dk1"/>
              </a:buClr>
              <a:buSzPts val="1100"/>
              <a:buFont typeface="Arial"/>
              <a:buNone/>
            </a:pPr>
            <a:r>
              <a:t/>
            </a:r>
            <a:endParaRPr b="1" sz="1100">
              <a:solidFill>
                <a:schemeClr val="dk1"/>
              </a:solidFill>
              <a:latin typeface="Calibri"/>
              <a:ea typeface="Calibri"/>
              <a:cs typeface="Calibri"/>
              <a:sym typeface="Calibri"/>
            </a:endParaRPr>
          </a:p>
          <a:p>
            <a:pPr indent="0" lvl="0" marL="0" rtl="0">
              <a:spcBef>
                <a:spcPts val="0"/>
              </a:spcBef>
              <a:spcAft>
                <a:spcPts val="0"/>
              </a:spcAft>
              <a:buClr>
                <a:schemeClr val="dk1"/>
              </a:buClr>
              <a:buSzPts val="1100"/>
              <a:buFont typeface="Arial"/>
              <a:buNone/>
            </a:pPr>
            <a:r>
              <a:rPr b="1" lang="en" sz="1100">
                <a:solidFill>
                  <a:schemeClr val="dk1"/>
                </a:solidFill>
                <a:latin typeface="Calibri"/>
                <a:ea typeface="Calibri"/>
                <a:cs typeface="Calibri"/>
                <a:sym typeface="Calibri"/>
              </a:rPr>
              <a:t>Onboarding</a:t>
            </a:r>
            <a:r>
              <a:rPr lang="en" sz="1100">
                <a:solidFill>
                  <a:schemeClr val="dk1"/>
                </a:solidFill>
                <a:latin typeface="Calibri"/>
                <a:ea typeface="Calibri"/>
                <a:cs typeface="Calibri"/>
                <a:sym typeface="Calibri"/>
              </a:rPr>
              <a:t> –refers to the processes by which students of varied backgrounds, expectations, goals, and levels of preparation are introduced to Butler’s Guided Pathways. During onboarding, students will be introduced to members of Butler’s learning community and campus service personnel. They will be guided through enrollment and financial aid processes, channeled into appropriate starting coursework, embraced by a MetaMajor cohort, and familiarized with campus services personnel and Butler’s multiple support mechanisms.</a:t>
            </a:r>
            <a:endParaRPr sz="1100">
              <a:solidFill>
                <a:schemeClr val="dk1"/>
              </a:solidFill>
              <a:latin typeface="Calibri"/>
              <a:ea typeface="Calibri"/>
              <a:cs typeface="Calibri"/>
              <a:sym typeface="Calibri"/>
            </a:endParaRPr>
          </a:p>
          <a:p>
            <a:pPr indent="0" lvl="0" marL="0" rtl="0">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0" lvl="0" marL="0" rtl="0">
              <a:spcBef>
                <a:spcPts val="0"/>
              </a:spcBef>
              <a:spcAft>
                <a:spcPts val="0"/>
              </a:spcAft>
              <a:buNone/>
            </a:pPr>
            <a:r>
              <a:rPr lang="en" sz="1100">
                <a:solidFill>
                  <a:srgbClr val="C00000"/>
                </a:solidFill>
              </a:rPr>
              <a:t>Butler will attend to each student’s personal needs through onboarding processes beginning with the first attention the school gives to each student upon his or her first expression of interest in Butler – “first contact” – and continuing on through each of four semester “phases.” (To be further developed and defined …)</a:t>
            </a:r>
            <a:endParaRPr sz="1100">
              <a:solidFill>
                <a:srgbClr val="C00000"/>
              </a:solidFill>
            </a:endParaRPr>
          </a:p>
          <a:p>
            <a:pPr indent="0" lvl="0" marL="0" rtl="0">
              <a:spcBef>
                <a:spcPts val="0"/>
              </a:spcBef>
              <a:spcAft>
                <a:spcPts val="0"/>
              </a:spcAft>
              <a:buClr>
                <a:schemeClr val="dk1"/>
              </a:buClr>
              <a:buSzPts val="1100"/>
              <a:buFont typeface="Arial"/>
              <a:buNone/>
            </a:pPr>
            <a:r>
              <a:t/>
            </a:r>
            <a:endParaRPr sz="1100">
              <a:solidFill>
                <a:srgbClr val="C00000"/>
              </a:solidFill>
            </a:endParaRPr>
          </a:p>
          <a:p>
            <a:pPr indent="0" lvl="0" marL="0">
              <a:spcBef>
                <a:spcPts val="0"/>
              </a:spcBef>
              <a:spcAft>
                <a:spcPts val="0"/>
              </a:spcAft>
              <a:buClr>
                <a:schemeClr val="dk1"/>
              </a:buClr>
              <a:buSzPts val="1100"/>
              <a:buFont typeface="Arial"/>
              <a:buNone/>
            </a:pPr>
            <a:r>
              <a:rPr b="1" lang="en" sz="1100">
                <a:solidFill>
                  <a:schemeClr val="dk1"/>
                </a:solidFill>
              </a:rPr>
              <a:t>MetaMajors</a:t>
            </a:r>
            <a:r>
              <a:rPr lang="en" sz="1100">
                <a:solidFill>
                  <a:schemeClr val="dk1"/>
                </a:solidFill>
              </a:rPr>
              <a:t> – (non-hyphenated; two caps) a group of academic programs related by coursework or career fields. MetaMajors offer common course requirements allowing for early exploration to help students narrow their choice of pathway/program if they are undecided.</a:t>
            </a:r>
            <a:endParaRPr sz="1100">
              <a:solidFill>
                <a:schemeClr val="dk1"/>
              </a:solidFill>
            </a:endParaRPr>
          </a:p>
          <a:p>
            <a:pPr indent="0" lvl="0" marL="0" rtl="0">
              <a:spcBef>
                <a:spcPts val="160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FFFF"/>
        </a:solidFill>
      </p:bgPr>
    </p:bg>
    <p:spTree>
      <p:nvGrpSpPr>
        <p:cNvPr id="151" name="Shape 151"/>
        <p:cNvGrpSpPr/>
        <p:nvPr/>
      </p:nvGrpSpPr>
      <p:grpSpPr>
        <a:xfrm>
          <a:off x="0" y="0"/>
          <a:ext cx="0" cy="0"/>
          <a:chOff x="0" y="0"/>
          <a:chExt cx="0" cy="0"/>
        </a:xfrm>
      </p:grpSpPr>
      <p:sp>
        <p:nvSpPr>
          <p:cNvPr id="152" name="Shape 1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Pathways Glossary (continued)</a:t>
            </a:r>
            <a:endParaRPr/>
          </a:p>
        </p:txBody>
      </p:sp>
      <p:sp>
        <p:nvSpPr>
          <p:cNvPr id="153" name="Shape 15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t/>
            </a:r>
            <a:endParaRPr sz="1100">
              <a:solidFill>
                <a:schemeClr val="dk1"/>
              </a:solidFill>
            </a:endParaRPr>
          </a:p>
          <a:p>
            <a:pPr indent="0" lvl="0" marL="0">
              <a:spcBef>
                <a:spcPts val="1600"/>
              </a:spcBef>
              <a:spcAft>
                <a:spcPts val="0"/>
              </a:spcAft>
              <a:buNone/>
            </a:pPr>
            <a:r>
              <a:rPr b="1" lang="en" sz="1100">
                <a:solidFill>
                  <a:schemeClr val="dk1"/>
                </a:solidFill>
              </a:rPr>
              <a:t>Major Pathway/Program</a:t>
            </a:r>
            <a:r>
              <a:rPr lang="en" sz="1100">
                <a:solidFill>
                  <a:schemeClr val="dk1"/>
                </a:solidFill>
              </a:rPr>
              <a:t> – a personalized major program of study of relevant academic coursework creating a clear roadmap to a degree, certification, or career within two years.  Butler’s major pathways comprise focused sequences of courses with clear articulation to transfer institutions, related electives, and opportunities leading directly to credentials, certifications, and/or degrees.</a:t>
            </a:r>
            <a:endParaRPr sz="1100">
              <a:solidFill>
                <a:schemeClr val="dk1"/>
              </a:solidFill>
            </a:endParaRPr>
          </a:p>
          <a:p>
            <a:pPr indent="0" lvl="0" marL="0">
              <a:spcBef>
                <a:spcPts val="1600"/>
              </a:spcBef>
              <a:spcAft>
                <a:spcPts val="0"/>
              </a:spcAft>
              <a:buNone/>
            </a:pPr>
            <a:r>
              <a:rPr b="1" lang="en" sz="1100">
                <a:solidFill>
                  <a:schemeClr val="dk1"/>
                </a:solidFill>
              </a:rPr>
              <a:t>Mentor(ing)</a:t>
            </a:r>
            <a:r>
              <a:rPr lang="en" sz="1100">
                <a:solidFill>
                  <a:schemeClr val="dk1"/>
                </a:solidFill>
              </a:rPr>
              <a:t> – refers to the personal interaction by which students of varied backgrounds, expectations, goals, and levels of preparation are uniquely supported both academically and personally at Butler. Through intentional mentoring activities, students at Butler can expect to find the necessary support as they navigate their MetaMajor, Major Pathway, and campus services at Butler.  Butler is committed to making every interaction with a student a mentoring moment.</a:t>
            </a:r>
            <a:endParaRPr sz="1100">
              <a:solidFill>
                <a:schemeClr val="dk1"/>
              </a:solidFill>
            </a:endParaRPr>
          </a:p>
          <a:p>
            <a:pPr indent="0" lvl="0" marL="0">
              <a:spcBef>
                <a:spcPts val="1600"/>
              </a:spcBef>
              <a:spcAft>
                <a:spcPts val="1600"/>
              </a:spcAft>
              <a:buClr>
                <a:schemeClr val="dk1"/>
              </a:buClr>
              <a:buSzPts val="1100"/>
              <a:buFont typeface="Arial"/>
              <a:buNone/>
            </a:pPr>
            <a:r>
              <a:rPr b="1" lang="en" sz="1100">
                <a:solidFill>
                  <a:schemeClr val="dk1"/>
                </a:solidFill>
              </a:rPr>
              <a:t>Milestone Course</a:t>
            </a:r>
            <a:r>
              <a:rPr lang="en" sz="1100">
                <a:solidFill>
                  <a:schemeClr val="dk1"/>
                </a:solidFill>
              </a:rPr>
              <a:t> – Butler’s milestone courses exist within a student’s Major Pathway/Program or MetaMajor to measure success towards a specific certificate or degree.  To assist students in their progress towards degree attainment, Butler offers multiple academic support mechanisms and recommends students consistently engage with mentors and program liaisons to monitor student success.</a:t>
            </a:r>
            <a:endParaRPr sz="11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FFFF"/>
        </a:solidFill>
      </p:bgPr>
    </p:bg>
    <p:spTree>
      <p:nvGrpSpPr>
        <p:cNvPr id="157" name="Shape 157"/>
        <p:cNvGrpSpPr/>
        <p:nvPr/>
      </p:nvGrpSpPr>
      <p:grpSpPr>
        <a:xfrm>
          <a:off x="0" y="0"/>
          <a:ext cx="0" cy="0"/>
          <a:chOff x="0" y="0"/>
          <a:chExt cx="0" cy="0"/>
        </a:xfrm>
      </p:grpSpPr>
      <p:sp>
        <p:nvSpPr>
          <p:cNvPr id="158" name="Shape 1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Pathways Glossary -- In Progress</a:t>
            </a:r>
            <a:endParaRPr/>
          </a:p>
        </p:txBody>
      </p:sp>
      <p:sp>
        <p:nvSpPr>
          <p:cNvPr id="159" name="Shape 15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b="1" lang="en" sz="1100">
                <a:solidFill>
                  <a:schemeClr val="dk1"/>
                </a:solidFill>
              </a:rPr>
              <a:t>Semester Phases -- </a:t>
            </a:r>
            <a:r>
              <a:rPr lang="en" sz="1100">
                <a:solidFill>
                  <a:schemeClr val="dk1"/>
                </a:solidFill>
              </a:rPr>
              <a:t>Butler will attend to each student’s personal needs through onboarding processes beginning with the first attention the school gives to each student upon his or her first expression of interest in Butler – “first contact” – and continuing on through each of four semesterly “phases.” </a:t>
            </a:r>
            <a:endParaRPr b="1" sz="1100">
              <a:solidFill>
                <a:schemeClr val="dk1"/>
              </a:solidFill>
            </a:endParaRPr>
          </a:p>
          <a:p>
            <a:pPr indent="0" lvl="0" marL="0" rtl="0">
              <a:spcBef>
                <a:spcPts val="0"/>
              </a:spcBef>
              <a:spcAft>
                <a:spcPts val="0"/>
              </a:spcAft>
              <a:buClr>
                <a:schemeClr val="dk1"/>
              </a:buClr>
              <a:buSzPts val="1100"/>
              <a:buFont typeface="Arial"/>
              <a:buNone/>
            </a:pPr>
            <a:r>
              <a:t/>
            </a:r>
            <a:endParaRPr b="1" sz="1100">
              <a:solidFill>
                <a:schemeClr val="dk1"/>
              </a:solidFill>
            </a:endParaRPr>
          </a:p>
          <a:p>
            <a:pPr indent="0" lvl="0" marL="0" rtl="0">
              <a:spcBef>
                <a:spcPts val="0"/>
              </a:spcBef>
              <a:spcAft>
                <a:spcPts val="0"/>
              </a:spcAft>
              <a:buClr>
                <a:schemeClr val="dk1"/>
              </a:buClr>
              <a:buSzPts val="1100"/>
              <a:buFont typeface="Arial"/>
              <a:buNone/>
            </a:pPr>
            <a:r>
              <a:rPr b="1" lang="en" sz="1100">
                <a:solidFill>
                  <a:schemeClr val="dk1"/>
                </a:solidFill>
              </a:rPr>
              <a:t>Onramp Phase</a:t>
            </a:r>
            <a:r>
              <a:rPr lang="en" sz="1100">
                <a:solidFill>
                  <a:schemeClr val="dk1"/>
                </a:solidFill>
              </a:rPr>
              <a:t>: This phase, ranging from a students’ first contact through the first day of class refers to the channels through which unique students are supported in merging with the main stream of Butler’s culture and its various degree pathways.</a:t>
            </a:r>
            <a:endParaRPr sz="1100">
              <a:solidFill>
                <a:schemeClr val="dk1"/>
              </a:solidFill>
            </a:endParaRPr>
          </a:p>
          <a:p>
            <a:pPr indent="0" lvl="0" marL="0"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indent="0" lvl="0" marL="0" rtl="0">
              <a:spcBef>
                <a:spcPts val="0"/>
              </a:spcBef>
              <a:spcAft>
                <a:spcPts val="0"/>
              </a:spcAft>
              <a:buClr>
                <a:schemeClr val="dk1"/>
              </a:buClr>
              <a:buSzPts val="1100"/>
              <a:buFont typeface="Arial"/>
              <a:buNone/>
            </a:pPr>
            <a:r>
              <a:rPr b="1" lang="en" sz="1100">
                <a:solidFill>
                  <a:schemeClr val="dk1"/>
                </a:solidFill>
              </a:rPr>
              <a:t>Acclimation phase</a:t>
            </a:r>
            <a:r>
              <a:rPr lang="en" sz="1100">
                <a:solidFill>
                  <a:schemeClr val="dk1"/>
                </a:solidFill>
              </a:rPr>
              <a:t>:  During this phase, covering the period from the first day of class until Census Day (the 25% mark in each part of term, at which point BCC is required to certify each student’s participation for state purposes), focuses on helping students come to understand the features of their meta major, degree program, coursework, and the relevance of these to their educational and professional goals.  During this phase, BCC students’ expectations are oriented to the realities of college-level coursework, survival-strategies, and life circumstances. Butler’s intentional developmental advising will teach students self-awareness</a:t>
            </a:r>
            <a:endParaRPr sz="1100">
              <a:solidFill>
                <a:schemeClr val="dk1"/>
              </a:solidFill>
            </a:endParaRPr>
          </a:p>
          <a:p>
            <a:pPr indent="0" lvl="0" marL="0" rtl="0">
              <a:spcBef>
                <a:spcPts val="0"/>
              </a:spcBef>
              <a:spcAft>
                <a:spcPts val="0"/>
              </a:spcAft>
              <a:buClr>
                <a:schemeClr val="dk1"/>
              </a:buClr>
              <a:buSzPts val="1100"/>
              <a:buFont typeface="Arial"/>
              <a:buNone/>
            </a:pPr>
            <a:r>
              <a:t/>
            </a:r>
            <a:endParaRPr sz="1100">
              <a:solidFill>
                <a:schemeClr val="dk1"/>
              </a:solidFill>
            </a:endParaRPr>
          </a:p>
          <a:p>
            <a:pPr indent="0" lvl="0" marL="0" rtl="0">
              <a:spcBef>
                <a:spcPts val="0"/>
              </a:spcBef>
              <a:spcAft>
                <a:spcPts val="0"/>
              </a:spcAft>
              <a:buClr>
                <a:schemeClr val="dk1"/>
              </a:buClr>
              <a:buSzPts val="1100"/>
              <a:buFont typeface="Arial"/>
              <a:buNone/>
            </a:pPr>
            <a:r>
              <a:rPr b="1" lang="en" sz="1100">
                <a:solidFill>
                  <a:schemeClr val="dk1"/>
                </a:solidFill>
              </a:rPr>
              <a:t>Mainstream phase</a:t>
            </a:r>
            <a:r>
              <a:rPr lang="en" sz="1100">
                <a:solidFill>
                  <a:schemeClr val="dk1"/>
                </a:solidFill>
              </a:rPr>
              <a:t>: (from week five until enrollment opens)</a:t>
            </a:r>
            <a:endParaRPr sz="1100">
              <a:solidFill>
                <a:schemeClr val="dk1"/>
              </a:solidFill>
            </a:endParaRPr>
          </a:p>
          <a:p>
            <a:pPr indent="0" lvl="0" marL="0" rtl="0">
              <a:spcBef>
                <a:spcPts val="0"/>
              </a:spcBef>
              <a:spcAft>
                <a:spcPts val="0"/>
              </a:spcAft>
              <a:buClr>
                <a:schemeClr val="dk1"/>
              </a:buClr>
              <a:buSzPts val="1100"/>
              <a:buFont typeface="Arial"/>
              <a:buNone/>
            </a:pPr>
            <a:r>
              <a:t/>
            </a:r>
            <a:endParaRPr sz="1100">
              <a:solidFill>
                <a:schemeClr val="dk1"/>
              </a:solidFill>
            </a:endParaRPr>
          </a:p>
          <a:p>
            <a:pPr indent="0" lvl="0" marL="0" rtl="0">
              <a:spcBef>
                <a:spcPts val="0"/>
              </a:spcBef>
              <a:spcAft>
                <a:spcPts val="0"/>
              </a:spcAft>
              <a:buClr>
                <a:schemeClr val="dk1"/>
              </a:buClr>
              <a:buSzPts val="1100"/>
              <a:buFont typeface="Arial"/>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FFFF"/>
        </a:solidFill>
      </p:bgPr>
    </p:bg>
    <p:spTree>
      <p:nvGrpSpPr>
        <p:cNvPr id="163" name="Shape 163"/>
        <p:cNvGrpSpPr/>
        <p:nvPr/>
      </p:nvGrpSpPr>
      <p:grpSpPr>
        <a:xfrm>
          <a:off x="0" y="0"/>
          <a:ext cx="0" cy="0"/>
          <a:chOff x="0" y="0"/>
          <a:chExt cx="0" cy="0"/>
        </a:xfrm>
      </p:grpSpPr>
      <p:sp>
        <p:nvSpPr>
          <p:cNvPr id="164" name="Shape 16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Pathways Glossary -- In Progress</a:t>
            </a:r>
            <a:endParaRPr/>
          </a:p>
        </p:txBody>
      </p:sp>
      <p:sp>
        <p:nvSpPr>
          <p:cNvPr id="165" name="Shape 16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t/>
            </a:r>
            <a:endParaRPr sz="1100">
              <a:solidFill>
                <a:schemeClr val="dk1"/>
              </a:solidFill>
            </a:endParaRPr>
          </a:p>
          <a:p>
            <a:pPr indent="0" lvl="0" marL="0" rtl="0">
              <a:spcBef>
                <a:spcPts val="0"/>
              </a:spcBef>
              <a:spcAft>
                <a:spcPts val="0"/>
              </a:spcAft>
              <a:buClr>
                <a:schemeClr val="dk1"/>
              </a:buClr>
              <a:buSzPts val="1100"/>
              <a:buFont typeface="Arial"/>
              <a:buNone/>
            </a:pPr>
            <a:r>
              <a:rPr b="1" lang="en" sz="1100">
                <a:solidFill>
                  <a:schemeClr val="dk1"/>
                </a:solidFill>
              </a:rPr>
              <a:t>Transfer, closing, transition, transcendence Phase:</a:t>
            </a:r>
            <a:endParaRPr b="1" sz="1100">
              <a:solidFill>
                <a:schemeClr val="dk1"/>
              </a:solidFill>
            </a:endParaRPr>
          </a:p>
          <a:p>
            <a:pPr indent="0" lvl="0" marL="0" rtl="0">
              <a:spcBef>
                <a:spcPts val="0"/>
              </a:spcBef>
              <a:spcAft>
                <a:spcPts val="0"/>
              </a:spcAft>
              <a:buClr>
                <a:schemeClr val="dk1"/>
              </a:buClr>
              <a:buSzPts val="1100"/>
              <a:buFont typeface="Arial"/>
              <a:buNone/>
            </a:pPr>
            <a:r>
              <a:t/>
            </a:r>
            <a:endParaRPr sz="1100">
              <a:solidFill>
                <a:schemeClr val="dk1"/>
              </a:solidFill>
            </a:endParaRPr>
          </a:p>
          <a:p>
            <a:pPr indent="0" lvl="0" marL="0" rtl="0">
              <a:spcBef>
                <a:spcPts val="0"/>
              </a:spcBef>
              <a:spcAft>
                <a:spcPts val="0"/>
              </a:spcAft>
              <a:buClr>
                <a:schemeClr val="dk1"/>
              </a:buClr>
              <a:buSzPts val="1100"/>
              <a:buFont typeface="Arial"/>
              <a:buNone/>
            </a:pPr>
            <a:r>
              <a:rPr b="1" lang="en" sz="1100">
                <a:solidFill>
                  <a:schemeClr val="dk1"/>
                </a:solidFill>
              </a:rPr>
              <a:t>Learning Community:</a:t>
            </a:r>
            <a:endParaRPr b="1" sz="1100">
              <a:solidFill>
                <a:schemeClr val="dk1"/>
              </a:solidFill>
            </a:endParaRPr>
          </a:p>
          <a:p>
            <a:pPr indent="0" lvl="0" marL="0"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indent="0" lvl="0" marL="0"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indent="0" lvl="0" marL="0" rtl="0">
              <a:spcBef>
                <a:spcPts val="0"/>
              </a:spcBef>
              <a:spcAft>
                <a:spcPts val="0"/>
              </a:spcAft>
              <a:buClr>
                <a:schemeClr val="dk1"/>
              </a:buClr>
              <a:buSzPts val="1100"/>
              <a:buFont typeface="Arial"/>
              <a:buNone/>
            </a:pPr>
            <a:r>
              <a:rPr b="1" lang="en" sz="1100">
                <a:solidFill>
                  <a:schemeClr val="dk1"/>
                </a:solidFill>
              </a:rPr>
              <a:t>Developmental Mentoring:</a:t>
            </a:r>
            <a:endParaRPr b="1" sz="1100">
              <a:solidFill>
                <a:schemeClr val="dk1"/>
              </a:solidFill>
            </a:endParaRPr>
          </a:p>
          <a:p>
            <a:pPr indent="0" lvl="0" marL="0" rtl="0">
              <a:spcBef>
                <a:spcPts val="0"/>
              </a:spcBef>
              <a:spcAft>
                <a:spcPts val="0"/>
              </a:spcAft>
              <a:buClr>
                <a:schemeClr val="dk1"/>
              </a:buClr>
              <a:buSzPts val="1100"/>
              <a:buFont typeface="Arial"/>
              <a:buNone/>
            </a:pPr>
            <a:r>
              <a:t/>
            </a:r>
            <a:endParaRPr b="1" sz="1100">
              <a:solidFill>
                <a:schemeClr val="dk1"/>
              </a:solidFill>
            </a:endParaRPr>
          </a:p>
          <a:p>
            <a:pPr indent="0" lvl="0" marL="0" rtl="0">
              <a:spcBef>
                <a:spcPts val="0"/>
              </a:spcBef>
              <a:spcAft>
                <a:spcPts val="0"/>
              </a:spcAft>
              <a:buClr>
                <a:schemeClr val="dk1"/>
              </a:buClr>
              <a:buSzPts val="1100"/>
              <a:buFont typeface="Arial"/>
              <a:buNone/>
            </a:pPr>
            <a:r>
              <a:rPr b="1" lang="en" sz="1100">
                <a:solidFill>
                  <a:schemeClr val="dk1"/>
                </a:solidFill>
              </a:rPr>
              <a:t>Developmental Advising:</a:t>
            </a:r>
            <a:endParaRPr b="1" sz="1100">
              <a:solidFill>
                <a:schemeClr val="dk1"/>
              </a:solidFill>
            </a:endParaRPr>
          </a:p>
          <a:p>
            <a:pPr indent="0" lvl="0" marL="0" rtl="0">
              <a:spcBef>
                <a:spcPts val="0"/>
              </a:spcBef>
              <a:spcAft>
                <a:spcPts val="0"/>
              </a:spcAft>
              <a:buClr>
                <a:schemeClr val="dk1"/>
              </a:buClr>
              <a:buSzPts val="1100"/>
              <a:buFont typeface="Arial"/>
              <a:buNone/>
            </a:pPr>
            <a:r>
              <a:t/>
            </a:r>
            <a:endParaRPr b="1" sz="1100">
              <a:solidFill>
                <a:schemeClr val="dk1"/>
              </a:solidFill>
            </a:endParaRPr>
          </a:p>
          <a:p>
            <a:pPr indent="0" lvl="0" marL="0" rtl="0">
              <a:spcBef>
                <a:spcPts val="0"/>
              </a:spcBef>
              <a:spcAft>
                <a:spcPts val="0"/>
              </a:spcAft>
              <a:buClr>
                <a:schemeClr val="dk1"/>
              </a:buClr>
              <a:buSzPts val="1100"/>
              <a:buFont typeface="Arial"/>
              <a:buNone/>
            </a:pPr>
            <a:r>
              <a:rPr b="1" lang="en" sz="1100">
                <a:solidFill>
                  <a:schemeClr val="dk1"/>
                </a:solidFill>
              </a:rPr>
              <a:t>Mentoring:</a:t>
            </a:r>
            <a:endParaRPr b="1" sz="1100">
              <a:solidFill>
                <a:schemeClr val="dk1"/>
              </a:solidFill>
            </a:endParaRPr>
          </a:p>
          <a:p>
            <a:pPr indent="0" lvl="0" marL="0" rtl="0">
              <a:spcBef>
                <a:spcPts val="0"/>
              </a:spcBef>
              <a:spcAft>
                <a:spcPts val="0"/>
              </a:spcAft>
              <a:buClr>
                <a:schemeClr val="dk1"/>
              </a:buClr>
              <a:buSzPts val="1100"/>
              <a:buFont typeface="Arial"/>
              <a:buNone/>
            </a:pPr>
            <a:r>
              <a:t/>
            </a:r>
            <a:endParaRPr b="1" sz="1100">
              <a:solidFill>
                <a:schemeClr val="dk1"/>
              </a:solidFill>
            </a:endParaRPr>
          </a:p>
          <a:p>
            <a:pPr indent="0" lvl="0" marL="0" rtl="0">
              <a:spcBef>
                <a:spcPts val="0"/>
              </a:spcBef>
              <a:spcAft>
                <a:spcPts val="0"/>
              </a:spcAft>
              <a:buClr>
                <a:schemeClr val="dk1"/>
              </a:buClr>
              <a:buSzPts val="1100"/>
              <a:buFont typeface="Arial"/>
              <a:buNone/>
            </a:pPr>
            <a:r>
              <a:rPr b="1" lang="en" sz="1100">
                <a:solidFill>
                  <a:schemeClr val="dk1"/>
                </a:solidFill>
              </a:rPr>
              <a:t>Support Mentoring Team Network (Triangulation team)</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Shape 17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Language</a:t>
            </a:r>
            <a:endParaRPr/>
          </a:p>
        </p:txBody>
      </p:sp>
      <p:sp>
        <p:nvSpPr>
          <p:cNvPr id="171" name="Shape 171"/>
          <p:cNvSpPr txBox="1"/>
          <p:nvPr>
            <p:ph idx="1" type="body"/>
          </p:nvPr>
        </p:nvSpPr>
        <p:spPr>
          <a:xfrm>
            <a:off x="311700" y="1655300"/>
            <a:ext cx="8520600" cy="1399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CODE SWITCHING</a:t>
            </a:r>
            <a:endParaRPr/>
          </a:p>
          <a:p>
            <a:pPr indent="0" lvl="0" marL="0">
              <a:spcBef>
                <a:spcPts val="1600"/>
              </a:spcBef>
              <a:spcAft>
                <a:spcPts val="0"/>
              </a:spcAft>
              <a:buClr>
                <a:schemeClr val="dk1"/>
              </a:buClr>
              <a:buSzPts val="1100"/>
              <a:buFont typeface="Arial"/>
              <a:buNone/>
            </a:pPr>
            <a:r>
              <a:rPr lang="en" sz="1100">
                <a:solidFill>
                  <a:srgbClr val="222222"/>
                </a:solidFill>
                <a:latin typeface="Roboto"/>
                <a:ea typeface="Roboto"/>
                <a:cs typeface="Roboto"/>
                <a:sym typeface="Roboto"/>
              </a:rPr>
              <a:t>the practice of alternating between two or more languages or varieties of language in conversation.</a:t>
            </a:r>
            <a:endParaRPr sz="1100">
              <a:solidFill>
                <a:srgbClr val="222222"/>
              </a:solidFill>
              <a:latin typeface="Roboto"/>
              <a:ea typeface="Roboto"/>
              <a:cs typeface="Roboto"/>
              <a:sym typeface="Roboto"/>
            </a:endParaRPr>
          </a:p>
          <a:p>
            <a:pPr indent="0" lvl="0" marL="0">
              <a:spcBef>
                <a:spcPts val="1600"/>
              </a:spcBef>
              <a:spcAft>
                <a:spcPts val="0"/>
              </a:spcAft>
              <a:buClr>
                <a:schemeClr val="dk1"/>
              </a:buClr>
              <a:buSzPts val="1100"/>
              <a:buFont typeface="Arial"/>
              <a:buNone/>
            </a:pPr>
            <a:r>
              <a:rPr lang="en" sz="1100">
                <a:solidFill>
                  <a:srgbClr val="222222"/>
                </a:solidFill>
                <a:highlight>
                  <a:srgbClr val="FFFFFF"/>
                </a:highlight>
                <a:latin typeface="Roboto"/>
                <a:ea typeface="Roboto"/>
                <a:cs typeface="Roboto"/>
                <a:sym typeface="Roboto"/>
              </a:rPr>
              <a:t>"the conversational code-switching of the German-American bilingual community"</a:t>
            </a:r>
            <a:endParaRPr sz="1100">
              <a:solidFill>
                <a:srgbClr val="222222"/>
              </a:solidFill>
              <a:highlight>
                <a:srgbClr val="FFFFFF"/>
              </a:highlight>
              <a:latin typeface="Roboto"/>
              <a:ea typeface="Roboto"/>
              <a:cs typeface="Roboto"/>
              <a:sym typeface="Roboto"/>
            </a:endParaRPr>
          </a:p>
          <a:p>
            <a:pPr indent="0" lvl="0" marL="0">
              <a:spcBef>
                <a:spcPts val="1600"/>
              </a:spcBef>
              <a:spcAft>
                <a:spcPts val="16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Shape 17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David Bartholomae</a:t>
            </a:r>
            <a:endParaRPr/>
          </a:p>
        </p:txBody>
      </p:sp>
      <p:sp>
        <p:nvSpPr>
          <p:cNvPr id="177" name="Shape 17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Every time a student sits down to write for us, he (sic) has to invent the university for the occasion - invent the university, that is, or a branch of it, like history or anthropology or economics or English. The student has to learn to speak our language, to speak as we do, to try on the peculiar ways of knowing, selecting, evaluating, reporting, concluding, and arguing that define the discourse of our community. Or perhaps I should say the various discourses of our community, since it is in the nature of a liberal arts education that a student, after the first year or two, must learn to try on a variety of voices and interpretive schemes - to write, for example, as a literary critic one day and as an experimental psychologist the next; to work within fields where the rules governing the presentation of examples or the development of an argument are both distinct and, even to a professional, mysterious.</a:t>
            </a:r>
            <a:endParaRPr/>
          </a:p>
          <a:p>
            <a:pPr indent="0" lvl="0" marL="0">
              <a:spcBef>
                <a:spcPts val="160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81" name="Shape 181"/>
        <p:cNvGrpSpPr/>
        <p:nvPr/>
      </p:nvGrpSpPr>
      <p:grpSpPr>
        <a:xfrm>
          <a:off x="0" y="0"/>
          <a:ext cx="0" cy="0"/>
          <a:chOff x="0" y="0"/>
          <a:chExt cx="0" cy="0"/>
        </a:xfrm>
      </p:grpSpPr>
      <p:sp>
        <p:nvSpPr>
          <p:cNvPr id="182" name="Shape 182"/>
          <p:cNvSpPr txBox="1"/>
          <p:nvPr>
            <p:ph type="title"/>
          </p:nvPr>
        </p:nvSpPr>
        <p:spPr>
          <a:xfrm>
            <a:off x="311700" y="216425"/>
            <a:ext cx="12864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a:solidFill>
                  <a:srgbClr val="38761D"/>
                </a:solidFill>
              </a:rPr>
              <a:t>O.E.Q.</a:t>
            </a:r>
            <a:endParaRPr b="1">
              <a:solidFill>
                <a:srgbClr val="38761D"/>
              </a:solidFill>
            </a:endParaRPr>
          </a:p>
        </p:txBody>
      </p:sp>
      <p:sp>
        <p:nvSpPr>
          <p:cNvPr id="183" name="Shape 183"/>
          <p:cNvSpPr txBox="1"/>
          <p:nvPr/>
        </p:nvSpPr>
        <p:spPr>
          <a:xfrm>
            <a:off x="380300" y="743950"/>
            <a:ext cx="2148300" cy="375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Collect your thoughts.</a:t>
            </a:r>
            <a:endParaRPr/>
          </a:p>
          <a:p>
            <a:pPr indent="0" lvl="0" marL="0" rtl="0">
              <a:spcBef>
                <a:spcPts val="0"/>
              </a:spcBef>
              <a:spcAft>
                <a:spcPts val="0"/>
              </a:spcAft>
              <a:buNone/>
            </a:pPr>
            <a:r>
              <a:t/>
            </a:r>
            <a:endParaRPr/>
          </a:p>
          <a:p>
            <a:pPr indent="0" lvl="0" marL="0" rtl="0">
              <a:spcBef>
                <a:spcPts val="0"/>
              </a:spcBef>
              <a:spcAft>
                <a:spcPts val="0"/>
              </a:spcAft>
              <a:buNone/>
            </a:pPr>
            <a:r>
              <a:t/>
            </a:r>
            <a:endParaRPr/>
          </a:p>
        </p:txBody>
      </p:sp>
      <p:pic>
        <p:nvPicPr>
          <p:cNvPr id="184" name="Shape 184"/>
          <p:cNvPicPr preferRelativeResize="0"/>
          <p:nvPr/>
        </p:nvPicPr>
        <p:blipFill>
          <a:blip r:embed="rId3">
            <a:alphaModFix/>
          </a:blip>
          <a:stretch>
            <a:fillRect/>
          </a:stretch>
        </p:blipFill>
        <p:spPr>
          <a:xfrm>
            <a:off x="2704900" y="156475"/>
            <a:ext cx="950300" cy="950300"/>
          </a:xfrm>
          <a:prstGeom prst="rect">
            <a:avLst/>
          </a:prstGeom>
          <a:noFill/>
          <a:ln>
            <a:noFill/>
          </a:ln>
        </p:spPr>
      </p:pic>
      <p:sp>
        <p:nvSpPr>
          <p:cNvPr id="185" name="Shape 185"/>
          <p:cNvSpPr txBox="1"/>
          <p:nvPr/>
        </p:nvSpPr>
        <p:spPr>
          <a:xfrm>
            <a:off x="3121800" y="1598050"/>
            <a:ext cx="3627900" cy="30126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900"/>
              </a:spcBef>
              <a:spcAft>
                <a:spcPts val="0"/>
              </a:spcAft>
              <a:buNone/>
            </a:pPr>
            <a:r>
              <a:rPr b="1" lang="en" sz="4800">
                <a:solidFill>
                  <a:schemeClr val="dk1"/>
                </a:solidFill>
                <a:highlight>
                  <a:srgbClr val="FFFF00"/>
                </a:highlight>
              </a:rPr>
              <a:t>O</a:t>
            </a:r>
            <a:r>
              <a:rPr b="1" lang="en" sz="1800">
                <a:solidFill>
                  <a:schemeClr val="dk1"/>
                </a:solidFill>
                <a:highlight>
                  <a:srgbClr val="FFFFFF"/>
                </a:highlight>
              </a:rPr>
              <a:t>	 	</a:t>
            </a:r>
            <a:r>
              <a:rPr b="1" lang="en" sz="1800">
                <a:solidFill>
                  <a:srgbClr val="1155CC"/>
                </a:solidFill>
                <a:highlight>
                  <a:srgbClr val="FFFFFF"/>
                </a:highlight>
              </a:rPr>
              <a:t>OBSERVE</a:t>
            </a:r>
            <a:endParaRPr b="1" sz="1800">
              <a:solidFill>
                <a:srgbClr val="1155CC"/>
              </a:solidFill>
              <a:highlight>
                <a:srgbClr val="FFFFFF"/>
              </a:highlight>
            </a:endParaRPr>
          </a:p>
          <a:p>
            <a:pPr indent="0" lvl="0" marL="0" rtl="0">
              <a:lnSpc>
                <a:spcPct val="115000"/>
              </a:lnSpc>
              <a:spcBef>
                <a:spcPts val="900"/>
              </a:spcBef>
              <a:spcAft>
                <a:spcPts val="0"/>
              </a:spcAft>
              <a:buNone/>
            </a:pPr>
            <a:r>
              <a:rPr b="1" lang="en" sz="4800">
                <a:solidFill>
                  <a:schemeClr val="dk1"/>
                </a:solidFill>
                <a:highlight>
                  <a:srgbClr val="FFFF00"/>
                </a:highlight>
              </a:rPr>
              <a:t>E</a:t>
            </a:r>
            <a:r>
              <a:rPr b="1" lang="en" sz="1800">
                <a:solidFill>
                  <a:schemeClr val="dk1"/>
                </a:solidFill>
                <a:highlight>
                  <a:srgbClr val="FFFF00"/>
                </a:highlight>
              </a:rPr>
              <a:t>	</a:t>
            </a:r>
            <a:r>
              <a:rPr b="1" lang="en" sz="1800">
                <a:solidFill>
                  <a:schemeClr val="dk1"/>
                </a:solidFill>
                <a:highlight>
                  <a:srgbClr val="FFFFFF"/>
                </a:highlight>
              </a:rPr>
              <a:t>		</a:t>
            </a:r>
            <a:r>
              <a:rPr b="1" lang="en" sz="1800">
                <a:solidFill>
                  <a:srgbClr val="1155CC"/>
                </a:solidFill>
                <a:highlight>
                  <a:srgbClr val="FFFFFF"/>
                </a:highlight>
              </a:rPr>
              <a:t>EXPLAIN</a:t>
            </a:r>
            <a:endParaRPr b="1" sz="1800">
              <a:solidFill>
                <a:srgbClr val="1155CC"/>
              </a:solidFill>
              <a:highlight>
                <a:srgbClr val="FFFFFF"/>
              </a:highlight>
            </a:endParaRPr>
          </a:p>
          <a:p>
            <a:pPr indent="0" lvl="0" marL="0" rtl="0">
              <a:lnSpc>
                <a:spcPct val="115000"/>
              </a:lnSpc>
              <a:spcBef>
                <a:spcPts val="900"/>
              </a:spcBef>
              <a:spcAft>
                <a:spcPts val="0"/>
              </a:spcAft>
              <a:buNone/>
            </a:pPr>
            <a:r>
              <a:rPr b="1" lang="en" sz="4800">
                <a:solidFill>
                  <a:schemeClr val="dk1"/>
                </a:solidFill>
                <a:highlight>
                  <a:srgbClr val="FFFF00"/>
                </a:highlight>
              </a:rPr>
              <a:t>Q</a:t>
            </a:r>
            <a:r>
              <a:rPr b="1" lang="en" sz="1800">
                <a:solidFill>
                  <a:schemeClr val="dk1"/>
                </a:solidFill>
              </a:rPr>
              <a:t>		</a:t>
            </a:r>
            <a:r>
              <a:rPr b="1" lang="en" sz="1800">
                <a:solidFill>
                  <a:srgbClr val="1155CC"/>
                </a:solidFill>
              </a:rPr>
              <a:t>QUESTION</a:t>
            </a:r>
            <a:endParaRPr b="1" sz="1800">
              <a:solidFill>
                <a:srgbClr val="1155CC"/>
              </a:solidFill>
            </a:endParaRPr>
          </a:p>
          <a:p>
            <a:pPr indent="0" lvl="0" marL="0" rtl="0">
              <a:lnSpc>
                <a:spcPct val="115000"/>
              </a:lnSpc>
              <a:spcBef>
                <a:spcPts val="900"/>
              </a:spcBef>
              <a:spcAft>
                <a:spcPts val="0"/>
              </a:spcAft>
              <a:buNone/>
            </a:pPr>
            <a:r>
              <a:t/>
            </a:r>
            <a:endParaRPr sz="1100">
              <a:solidFill>
                <a:schemeClr val="dk1"/>
              </a:solidFill>
            </a:endParaRPr>
          </a:p>
        </p:txBody>
      </p:sp>
      <p:pic>
        <p:nvPicPr>
          <p:cNvPr id="186" name="Shape 186"/>
          <p:cNvPicPr preferRelativeResize="0"/>
          <p:nvPr/>
        </p:nvPicPr>
        <p:blipFill>
          <a:blip r:embed="rId4">
            <a:alphaModFix/>
          </a:blip>
          <a:stretch>
            <a:fillRect/>
          </a:stretch>
        </p:blipFill>
        <p:spPr>
          <a:xfrm>
            <a:off x="4009450" y="1911550"/>
            <a:ext cx="363325" cy="354475"/>
          </a:xfrm>
          <a:prstGeom prst="rect">
            <a:avLst/>
          </a:prstGeom>
          <a:noFill/>
          <a:ln>
            <a:noFill/>
          </a:ln>
        </p:spPr>
      </p:pic>
      <p:pic>
        <p:nvPicPr>
          <p:cNvPr id="187" name="Shape 187"/>
          <p:cNvPicPr preferRelativeResize="0"/>
          <p:nvPr/>
        </p:nvPicPr>
        <p:blipFill>
          <a:blip r:embed="rId4">
            <a:alphaModFix/>
          </a:blip>
          <a:stretch>
            <a:fillRect/>
          </a:stretch>
        </p:blipFill>
        <p:spPr>
          <a:xfrm>
            <a:off x="4009200" y="2798738"/>
            <a:ext cx="363325" cy="354475"/>
          </a:xfrm>
          <a:prstGeom prst="rect">
            <a:avLst/>
          </a:prstGeom>
          <a:noFill/>
          <a:ln>
            <a:noFill/>
          </a:ln>
        </p:spPr>
      </p:pic>
      <p:pic>
        <p:nvPicPr>
          <p:cNvPr id="188" name="Shape 188"/>
          <p:cNvPicPr preferRelativeResize="0"/>
          <p:nvPr/>
        </p:nvPicPr>
        <p:blipFill>
          <a:blip r:embed="rId4">
            <a:alphaModFix/>
          </a:blip>
          <a:stretch>
            <a:fillRect/>
          </a:stretch>
        </p:blipFill>
        <p:spPr>
          <a:xfrm>
            <a:off x="4009200" y="3685925"/>
            <a:ext cx="363325" cy="354475"/>
          </a:xfrm>
          <a:prstGeom prst="rect">
            <a:avLst/>
          </a:prstGeom>
          <a:noFill/>
          <a:ln>
            <a:noFill/>
          </a:ln>
        </p:spPr>
      </p:pic>
      <p:sp>
        <p:nvSpPr>
          <p:cNvPr id="189" name="Shape 189"/>
          <p:cNvSpPr txBox="1"/>
          <p:nvPr/>
        </p:nvSpPr>
        <p:spPr>
          <a:xfrm>
            <a:off x="5754800" y="4488550"/>
            <a:ext cx="2209200" cy="358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b="1"/>
          </a:p>
        </p:txBody>
      </p:sp>
      <p:sp>
        <p:nvSpPr>
          <p:cNvPr id="190" name="Shape 190"/>
          <p:cNvSpPr txBox="1"/>
          <p:nvPr/>
        </p:nvSpPr>
        <p:spPr>
          <a:xfrm>
            <a:off x="5678600" y="4717150"/>
            <a:ext cx="1833900" cy="358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b="1">
              <a:solidFill>
                <a:srgbClr val="BF9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FFFF"/>
        </a:solidFill>
      </p:bgPr>
    </p:bg>
    <p:spTree>
      <p:nvGrpSpPr>
        <p:cNvPr id="59" name="Shape 59"/>
        <p:cNvGrpSpPr/>
        <p:nvPr/>
      </p:nvGrpSpPr>
      <p:grpSpPr>
        <a:xfrm>
          <a:off x="0" y="0"/>
          <a:ext cx="0" cy="0"/>
          <a:chOff x="0" y="0"/>
          <a:chExt cx="0" cy="0"/>
        </a:xfrm>
      </p:grpSpPr>
      <p:sp>
        <p:nvSpPr>
          <p:cNvPr id="60" name="Shape 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David Bartholomae</a:t>
            </a:r>
            <a:endParaRPr/>
          </a:p>
        </p:txBody>
      </p:sp>
      <p:sp>
        <p:nvSpPr>
          <p:cNvPr id="61" name="Shape 6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Every time a student sits down to write for us, he (sic) has to invent the university for the occasion - invent the university, that is, or a branch of it, like history or anthropology or economics or English. The student has to learn to speak our language, to speak as we do, to try on the peculiar ways of knowing, selecting, evaluating, reporting, concluding, and arguing that define the discourse of our community. Or perhaps I should say the various discourses of our community, since it is in the nature of a liberal arts education that a student, after the first year or two, must learn to try on a variety of voices and interpretive schemes - to write, for example, as a literary critic one day and as an experimental psychologist the next; to work within fields where the rules governing the presentation of examples or the development of an argument are both distinct and, even to a professional, mysterious.</a:t>
            </a:r>
            <a:endParaRPr/>
          </a:p>
          <a:p>
            <a:pPr indent="0" lvl="0" marL="0" rtl="0">
              <a:spcBef>
                <a:spcPts val="1600"/>
              </a:spcBef>
              <a:spcAft>
                <a:spcPts val="16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Shape 19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sz="1800"/>
              <a:t>How many legitimate ways are there to speak English?</a:t>
            </a:r>
            <a:endParaRPr sz="1800"/>
          </a:p>
        </p:txBody>
      </p:sp>
      <p:pic>
        <p:nvPicPr>
          <p:cNvPr id="196" name="Shape 196">
            <a:hlinkClick r:id="rId3"/>
          </p:cNvPr>
          <p:cNvPicPr preferRelativeResize="0"/>
          <p:nvPr/>
        </p:nvPicPr>
        <p:blipFill>
          <a:blip r:embed="rId4">
            <a:alphaModFix/>
          </a:blip>
          <a:stretch>
            <a:fillRect/>
          </a:stretch>
        </p:blipFill>
        <p:spPr>
          <a:xfrm>
            <a:off x="2703150" y="1320874"/>
            <a:ext cx="3038375" cy="29118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Shape 201"/>
          <p:cNvSpPr txBox="1"/>
          <p:nvPr>
            <p:ph type="title"/>
          </p:nvPr>
        </p:nvSpPr>
        <p:spPr>
          <a:xfrm>
            <a:off x="311700" y="16642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Michel Foucault</a:t>
            </a:r>
            <a:endParaRPr/>
          </a:p>
        </p:txBody>
      </p:sp>
      <p:sp>
        <p:nvSpPr>
          <p:cNvPr id="202" name="Shape 202"/>
          <p:cNvSpPr txBox="1"/>
          <p:nvPr>
            <p:ph idx="1" type="body"/>
          </p:nvPr>
        </p:nvSpPr>
        <p:spPr>
          <a:xfrm>
            <a:off x="311700" y="23716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Education may well be, as of right, the instrument whereby every individual, in a society like our own, can gain access to any kind of discourse. But we well know that in its distribution, in what it permits and in what it prevents, it follows the well-trodden battle-lines of social conflict. Every educational system is a political means of maintaining or of modifying the appropriation of discourse, with the knowledge and the powers it carries with it.</a:t>
            </a:r>
            <a:endParaRPr/>
          </a:p>
          <a:p>
            <a:pPr indent="0" lvl="0" marL="0">
              <a:spcBef>
                <a:spcPts val="1600"/>
              </a:spcBef>
              <a:spcAft>
                <a:spcPts val="1600"/>
              </a:spcAft>
              <a:buNone/>
            </a:pPr>
            <a:r>
              <a:t/>
            </a:r>
            <a:endParaRPr/>
          </a:p>
        </p:txBody>
      </p:sp>
      <p:sp>
        <p:nvSpPr>
          <p:cNvPr id="203" name="Shape 203"/>
          <p:cNvSpPr txBox="1"/>
          <p:nvPr/>
        </p:nvSpPr>
        <p:spPr>
          <a:xfrm>
            <a:off x="483100" y="514725"/>
            <a:ext cx="5640300" cy="10986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a:solidFill>
                  <a:srgbClr val="0000FF"/>
                </a:solidFill>
              </a:rPr>
              <a:t>What’s lost when we insist that our students conform to mainstream academic uses of language?</a:t>
            </a:r>
            <a:endParaRPr>
              <a:solidFill>
                <a:srgbClr val="0000FF"/>
              </a:solidFill>
            </a:endParaRPr>
          </a:p>
        </p:txBody>
      </p:sp>
      <p:pic>
        <p:nvPicPr>
          <p:cNvPr id="204" name="Shape 204"/>
          <p:cNvPicPr preferRelativeResize="0"/>
          <p:nvPr/>
        </p:nvPicPr>
        <p:blipFill>
          <a:blip r:embed="rId3">
            <a:alphaModFix/>
          </a:blip>
          <a:stretch>
            <a:fillRect/>
          </a:stretch>
        </p:blipFill>
        <p:spPr>
          <a:xfrm>
            <a:off x="6851400" y="362325"/>
            <a:ext cx="1293055" cy="188079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5" name="Shape 65"/>
        <p:cNvGrpSpPr/>
        <p:nvPr/>
      </p:nvGrpSpPr>
      <p:grpSpPr>
        <a:xfrm>
          <a:off x="0" y="0"/>
          <a:ext cx="0" cy="0"/>
          <a:chOff x="0" y="0"/>
          <a:chExt cx="0" cy="0"/>
        </a:xfrm>
      </p:grpSpPr>
      <p:sp>
        <p:nvSpPr>
          <p:cNvPr id="66" name="Shape 66"/>
          <p:cNvSpPr txBox="1"/>
          <p:nvPr>
            <p:ph type="title"/>
          </p:nvPr>
        </p:nvSpPr>
        <p:spPr>
          <a:xfrm>
            <a:off x="3641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a:solidFill>
                  <a:srgbClr val="38761D"/>
                </a:solidFill>
              </a:rPr>
              <a:t>THINK, PAIR, SHARE</a:t>
            </a:r>
            <a:endParaRPr>
              <a:solidFill>
                <a:srgbClr val="38761D"/>
              </a:solidFill>
            </a:endParaRPr>
          </a:p>
        </p:txBody>
      </p:sp>
      <p:sp>
        <p:nvSpPr>
          <p:cNvPr id="67" name="Shape 67"/>
          <p:cNvSpPr txBox="1"/>
          <p:nvPr>
            <p:ph idx="1" type="body"/>
          </p:nvPr>
        </p:nvSpPr>
        <p:spPr>
          <a:xfrm>
            <a:off x="364100" y="2793400"/>
            <a:ext cx="8520600" cy="15519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sz="2400">
                <a:solidFill>
                  <a:srgbClr val="38761D"/>
                </a:solidFill>
              </a:rPr>
              <a:t>What does it mean to adapt to college culture? What kinds of things do students need to know? What obstacles are there to adaptations? Do some students have a harder time adapting than others? </a:t>
            </a:r>
            <a:endParaRPr sz="2400">
              <a:solidFill>
                <a:srgbClr val="38761D"/>
              </a:solidFill>
            </a:endParaRPr>
          </a:p>
        </p:txBody>
      </p:sp>
      <p:pic>
        <p:nvPicPr>
          <p:cNvPr id="68" name="Shape 68"/>
          <p:cNvPicPr preferRelativeResize="0"/>
          <p:nvPr/>
        </p:nvPicPr>
        <p:blipFill>
          <a:blip r:embed="rId3">
            <a:alphaModFix/>
          </a:blip>
          <a:stretch>
            <a:fillRect/>
          </a:stretch>
        </p:blipFill>
        <p:spPr>
          <a:xfrm>
            <a:off x="3578650" y="1060575"/>
            <a:ext cx="1418749" cy="1418749"/>
          </a:xfrm>
          <a:prstGeom prst="rect">
            <a:avLst/>
          </a:prstGeom>
          <a:noFill/>
          <a:ln>
            <a:noFill/>
          </a:ln>
        </p:spPr>
      </p:pic>
      <p:pic>
        <p:nvPicPr>
          <p:cNvPr id="69" name="Shape 69"/>
          <p:cNvPicPr preferRelativeResize="0"/>
          <p:nvPr/>
        </p:nvPicPr>
        <p:blipFill>
          <a:blip r:embed="rId4">
            <a:alphaModFix/>
          </a:blip>
          <a:stretch>
            <a:fillRect/>
          </a:stretch>
        </p:blipFill>
        <p:spPr>
          <a:xfrm>
            <a:off x="1516800" y="1150388"/>
            <a:ext cx="1239125" cy="1239125"/>
          </a:xfrm>
          <a:prstGeom prst="rect">
            <a:avLst/>
          </a:prstGeom>
          <a:noFill/>
          <a:ln>
            <a:noFill/>
          </a:ln>
        </p:spPr>
      </p:pic>
      <p:pic>
        <p:nvPicPr>
          <p:cNvPr id="70" name="Shape 70"/>
          <p:cNvPicPr preferRelativeResize="0"/>
          <p:nvPr/>
        </p:nvPicPr>
        <p:blipFill>
          <a:blip r:embed="rId5">
            <a:alphaModFix/>
          </a:blip>
          <a:stretch>
            <a:fillRect/>
          </a:stretch>
        </p:blipFill>
        <p:spPr>
          <a:xfrm>
            <a:off x="5791725" y="1226850"/>
            <a:ext cx="1566495" cy="1239125"/>
          </a:xfrm>
          <a:prstGeom prst="rect">
            <a:avLst/>
          </a:prstGeom>
          <a:noFill/>
          <a:ln>
            <a:noFill/>
          </a:ln>
        </p:spPr>
      </p:pic>
      <p:pic>
        <p:nvPicPr>
          <p:cNvPr id="71" name="Shape 71"/>
          <p:cNvPicPr preferRelativeResize="0"/>
          <p:nvPr/>
        </p:nvPicPr>
        <p:blipFill>
          <a:blip r:embed="rId6">
            <a:alphaModFix/>
          </a:blip>
          <a:stretch>
            <a:fillRect/>
          </a:stretch>
        </p:blipFill>
        <p:spPr>
          <a:xfrm>
            <a:off x="2855075" y="1638937"/>
            <a:ext cx="390525" cy="381000"/>
          </a:xfrm>
          <a:prstGeom prst="rect">
            <a:avLst/>
          </a:prstGeom>
          <a:noFill/>
          <a:ln>
            <a:noFill/>
          </a:ln>
        </p:spPr>
      </p:pic>
      <p:pic>
        <p:nvPicPr>
          <p:cNvPr id="72" name="Shape 72"/>
          <p:cNvPicPr preferRelativeResize="0"/>
          <p:nvPr/>
        </p:nvPicPr>
        <p:blipFill>
          <a:blip r:embed="rId6">
            <a:alphaModFix/>
          </a:blip>
          <a:stretch>
            <a:fillRect/>
          </a:stretch>
        </p:blipFill>
        <p:spPr>
          <a:xfrm>
            <a:off x="5224725" y="1638949"/>
            <a:ext cx="390525" cy="381000"/>
          </a:xfrm>
          <a:prstGeom prst="rect">
            <a:avLst/>
          </a:prstGeom>
          <a:noFill/>
          <a:ln>
            <a:noFill/>
          </a:ln>
        </p:spPr>
      </p:pic>
      <p:sp>
        <p:nvSpPr>
          <p:cNvPr id="73" name="Shape 73"/>
          <p:cNvSpPr txBox="1"/>
          <p:nvPr/>
        </p:nvSpPr>
        <p:spPr>
          <a:xfrm>
            <a:off x="5754800" y="4531175"/>
            <a:ext cx="1603500" cy="358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Shape 78"/>
          <p:cNvSpPr txBox="1"/>
          <p:nvPr>
            <p:ph idx="1" type="body"/>
          </p:nvPr>
        </p:nvSpPr>
        <p:spPr>
          <a:xfrm>
            <a:off x="311700" y="2835600"/>
            <a:ext cx="8520600" cy="589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What they don’t know, might just hurt ‘em!</a:t>
            </a:r>
            <a:endParaRPr/>
          </a:p>
        </p:txBody>
      </p:sp>
      <p:sp>
        <p:nvSpPr>
          <p:cNvPr id="79" name="Shape 79"/>
          <p:cNvSpPr txBox="1"/>
          <p:nvPr/>
        </p:nvSpPr>
        <p:spPr>
          <a:xfrm>
            <a:off x="719175" y="459588"/>
            <a:ext cx="3056400" cy="1160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2400">
                <a:solidFill>
                  <a:srgbClr val="38761D"/>
                </a:solidFill>
              </a:rPr>
              <a:t>Give One, Get One</a:t>
            </a:r>
            <a:endParaRPr sz="2400">
              <a:solidFill>
                <a:srgbClr val="38761D"/>
              </a:solidFill>
            </a:endParaRPr>
          </a:p>
          <a:p>
            <a:pPr indent="0" lvl="0" marL="0" rtl="0">
              <a:spcBef>
                <a:spcPts val="0"/>
              </a:spcBef>
              <a:spcAft>
                <a:spcPts val="0"/>
              </a:spcAft>
              <a:buNone/>
            </a:pPr>
            <a:r>
              <a:t/>
            </a:r>
            <a:endParaRPr sz="1800">
              <a:solidFill>
                <a:srgbClr val="4A86E8"/>
              </a:solidFill>
            </a:endParaRPr>
          </a:p>
        </p:txBody>
      </p:sp>
      <p:pic>
        <p:nvPicPr>
          <p:cNvPr id="80" name="Shape 80"/>
          <p:cNvPicPr preferRelativeResize="0"/>
          <p:nvPr/>
        </p:nvPicPr>
        <p:blipFill>
          <a:blip r:embed="rId3">
            <a:alphaModFix/>
          </a:blip>
          <a:stretch>
            <a:fillRect/>
          </a:stretch>
        </p:blipFill>
        <p:spPr>
          <a:xfrm>
            <a:off x="4052975" y="186975"/>
            <a:ext cx="1418749" cy="1418749"/>
          </a:xfrm>
          <a:prstGeom prst="rect">
            <a:avLst/>
          </a:prstGeom>
          <a:noFill/>
          <a:ln>
            <a:noFill/>
          </a:ln>
        </p:spPr>
      </p:pic>
      <p:pic>
        <p:nvPicPr>
          <p:cNvPr id="81" name="Shape 81"/>
          <p:cNvPicPr preferRelativeResize="0"/>
          <p:nvPr/>
        </p:nvPicPr>
        <p:blipFill>
          <a:blip r:embed="rId4">
            <a:alphaModFix/>
          </a:blip>
          <a:stretch>
            <a:fillRect/>
          </a:stretch>
        </p:blipFill>
        <p:spPr>
          <a:xfrm>
            <a:off x="6342275" y="344175"/>
            <a:ext cx="1566495" cy="1239125"/>
          </a:xfrm>
          <a:prstGeom prst="rect">
            <a:avLst/>
          </a:prstGeom>
          <a:noFill/>
          <a:ln>
            <a:noFill/>
          </a:ln>
        </p:spPr>
      </p:pic>
      <p:pic>
        <p:nvPicPr>
          <p:cNvPr id="82" name="Shape 82"/>
          <p:cNvPicPr preferRelativeResize="0"/>
          <p:nvPr/>
        </p:nvPicPr>
        <p:blipFill>
          <a:blip r:embed="rId5">
            <a:alphaModFix/>
          </a:blip>
          <a:stretch>
            <a:fillRect/>
          </a:stretch>
        </p:blipFill>
        <p:spPr>
          <a:xfrm>
            <a:off x="5725950" y="705849"/>
            <a:ext cx="390525" cy="381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Shape 8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Essential Question #1:</a:t>
            </a:r>
            <a:endParaRPr/>
          </a:p>
        </p:txBody>
      </p:sp>
      <p:sp>
        <p:nvSpPr>
          <p:cNvPr id="88" name="Shape 8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Whose job is it to teach ‘em this stuff?</a:t>
            </a:r>
            <a:endParaRPr/>
          </a:p>
          <a:p>
            <a:pPr indent="0" lvl="0" marL="0">
              <a:spcBef>
                <a:spcPts val="1600"/>
              </a:spcBef>
              <a:spcAft>
                <a:spcPts val="0"/>
              </a:spcAft>
              <a:buNone/>
            </a:pPr>
            <a:r>
              <a:rPr lang="en"/>
              <a:t>Orientation?</a:t>
            </a:r>
            <a:endParaRPr/>
          </a:p>
          <a:p>
            <a:pPr indent="0" lvl="0" marL="0">
              <a:spcBef>
                <a:spcPts val="1600"/>
              </a:spcBef>
              <a:spcAft>
                <a:spcPts val="0"/>
              </a:spcAft>
              <a:buNone/>
            </a:pPr>
            <a:r>
              <a:rPr lang="en"/>
              <a:t>Parents?</a:t>
            </a:r>
            <a:endParaRPr/>
          </a:p>
          <a:p>
            <a:pPr indent="0" lvl="0" marL="0">
              <a:spcBef>
                <a:spcPts val="1600"/>
              </a:spcBef>
              <a:spcAft>
                <a:spcPts val="0"/>
              </a:spcAft>
              <a:buNone/>
            </a:pPr>
            <a:r>
              <a:rPr lang="en"/>
              <a:t>Advisors?</a:t>
            </a:r>
            <a:endParaRPr/>
          </a:p>
          <a:p>
            <a:pPr indent="0" lvl="0" marL="0">
              <a:spcBef>
                <a:spcPts val="1600"/>
              </a:spcBef>
              <a:spcAft>
                <a:spcPts val="0"/>
              </a:spcAft>
              <a:buNone/>
            </a:pPr>
            <a:r>
              <a:rPr lang="en"/>
              <a:t>Faculty?</a:t>
            </a:r>
            <a:endParaRPr/>
          </a:p>
          <a:p>
            <a:pPr indent="0" lvl="0" marL="0">
              <a:spcBef>
                <a:spcPts val="1600"/>
              </a:spcBef>
              <a:spcAft>
                <a:spcPts val="1600"/>
              </a:spcAft>
              <a:buNone/>
            </a:pPr>
            <a:r>
              <a:rPr lang="en"/>
              <a:t>Other students?</a:t>
            </a:r>
            <a:endParaRPr/>
          </a:p>
        </p:txBody>
      </p:sp>
      <p:pic>
        <p:nvPicPr>
          <p:cNvPr id="89" name="Shape 89"/>
          <p:cNvPicPr preferRelativeResize="0"/>
          <p:nvPr/>
        </p:nvPicPr>
        <p:blipFill>
          <a:blip r:embed="rId3">
            <a:alphaModFix/>
          </a:blip>
          <a:stretch>
            <a:fillRect/>
          </a:stretch>
        </p:blipFill>
        <p:spPr>
          <a:xfrm>
            <a:off x="5321100" y="103950"/>
            <a:ext cx="3393225" cy="4935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Shape 9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Glossary #1</a:t>
            </a:r>
            <a:endParaRPr/>
          </a:p>
        </p:txBody>
      </p:sp>
      <p:sp>
        <p:nvSpPr>
          <p:cNvPr id="95" name="Shape 95"/>
          <p:cNvSpPr txBox="1"/>
          <p:nvPr>
            <p:ph idx="1" type="body"/>
          </p:nvPr>
        </p:nvSpPr>
        <p:spPr>
          <a:xfrm>
            <a:off x="311700" y="1152475"/>
            <a:ext cx="17571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Dean</a:t>
            </a:r>
            <a:endParaRPr/>
          </a:p>
          <a:p>
            <a:pPr indent="0" lvl="0" marL="0">
              <a:spcBef>
                <a:spcPts val="1600"/>
              </a:spcBef>
              <a:spcAft>
                <a:spcPts val="0"/>
              </a:spcAft>
              <a:buNone/>
            </a:pPr>
            <a:r>
              <a:rPr lang="en"/>
              <a:t>Credit Hour</a:t>
            </a:r>
            <a:endParaRPr/>
          </a:p>
          <a:p>
            <a:pPr indent="0" lvl="0" marL="0">
              <a:spcBef>
                <a:spcPts val="1600"/>
              </a:spcBef>
              <a:spcAft>
                <a:spcPts val="0"/>
              </a:spcAft>
              <a:buNone/>
            </a:pPr>
            <a:r>
              <a:rPr lang="en"/>
              <a:t>Enroll</a:t>
            </a:r>
            <a:endParaRPr/>
          </a:p>
          <a:p>
            <a:pPr indent="0" lvl="0" marL="0">
              <a:spcBef>
                <a:spcPts val="1600"/>
              </a:spcBef>
              <a:spcAft>
                <a:spcPts val="0"/>
              </a:spcAft>
              <a:buNone/>
            </a:pPr>
            <a:r>
              <a:rPr lang="en"/>
              <a:t>Cert Roster</a:t>
            </a:r>
            <a:endParaRPr/>
          </a:p>
          <a:p>
            <a:pPr indent="0" lvl="0" marL="0">
              <a:spcBef>
                <a:spcPts val="1600"/>
              </a:spcBef>
              <a:spcAft>
                <a:spcPts val="0"/>
              </a:spcAft>
              <a:buNone/>
            </a:pPr>
            <a:r>
              <a:rPr lang="en"/>
              <a:t>Syllabus</a:t>
            </a:r>
            <a:endParaRPr/>
          </a:p>
          <a:p>
            <a:pPr indent="0" lvl="0" marL="0">
              <a:spcBef>
                <a:spcPts val="1600"/>
              </a:spcBef>
              <a:spcAft>
                <a:spcPts val="0"/>
              </a:spcAft>
              <a:buNone/>
            </a:pPr>
            <a:r>
              <a:rPr lang="en"/>
              <a:t>Midterm Exam</a:t>
            </a:r>
            <a:endParaRPr/>
          </a:p>
          <a:p>
            <a:pPr indent="0" lvl="0" marL="0">
              <a:spcBef>
                <a:spcPts val="1600"/>
              </a:spcBef>
              <a:spcAft>
                <a:spcPts val="0"/>
              </a:spcAft>
              <a:buNone/>
            </a:pPr>
            <a:r>
              <a:rPr lang="en"/>
              <a:t>Final Exam</a:t>
            </a:r>
            <a:endParaRPr/>
          </a:p>
          <a:p>
            <a:pPr indent="0" lvl="0" marL="0">
              <a:spcBef>
                <a:spcPts val="1600"/>
              </a:spcBef>
              <a:spcAft>
                <a:spcPts val="1600"/>
              </a:spcAft>
              <a:buNone/>
            </a:pPr>
            <a:r>
              <a:t/>
            </a:r>
            <a:endParaRPr/>
          </a:p>
        </p:txBody>
      </p:sp>
      <p:sp>
        <p:nvSpPr>
          <p:cNvPr id="96" name="Shape 96"/>
          <p:cNvSpPr txBox="1"/>
          <p:nvPr/>
        </p:nvSpPr>
        <p:spPr>
          <a:xfrm>
            <a:off x="2649675" y="1190225"/>
            <a:ext cx="1728600" cy="33297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lang="en" sz="1800">
                <a:solidFill>
                  <a:schemeClr val="dk2"/>
                </a:solidFill>
              </a:rPr>
              <a:t>Essay</a:t>
            </a:r>
            <a:endParaRPr sz="1800">
              <a:solidFill>
                <a:schemeClr val="dk2"/>
              </a:solidFill>
            </a:endParaRPr>
          </a:p>
          <a:p>
            <a:pPr indent="0" lvl="0" marL="0" rtl="0">
              <a:lnSpc>
                <a:spcPct val="115000"/>
              </a:lnSpc>
              <a:spcBef>
                <a:spcPts val="1600"/>
              </a:spcBef>
              <a:spcAft>
                <a:spcPts val="0"/>
              </a:spcAft>
              <a:buNone/>
            </a:pPr>
            <a:r>
              <a:rPr lang="en" sz="1800">
                <a:solidFill>
                  <a:schemeClr val="dk2"/>
                </a:solidFill>
              </a:rPr>
              <a:t>Office Hours</a:t>
            </a:r>
            <a:endParaRPr sz="1800">
              <a:solidFill>
                <a:schemeClr val="dk2"/>
              </a:solidFill>
            </a:endParaRPr>
          </a:p>
          <a:p>
            <a:pPr indent="0" lvl="0" marL="0" rtl="0">
              <a:lnSpc>
                <a:spcPct val="115000"/>
              </a:lnSpc>
              <a:spcBef>
                <a:spcPts val="1600"/>
              </a:spcBef>
              <a:spcAft>
                <a:spcPts val="0"/>
              </a:spcAft>
              <a:buNone/>
            </a:pPr>
            <a:r>
              <a:rPr lang="en" sz="1800">
                <a:solidFill>
                  <a:schemeClr val="dk2"/>
                </a:solidFill>
              </a:rPr>
              <a:t>Semester</a:t>
            </a:r>
            <a:endParaRPr sz="1800">
              <a:solidFill>
                <a:schemeClr val="dk2"/>
              </a:solidFill>
            </a:endParaRPr>
          </a:p>
          <a:p>
            <a:pPr indent="0" lvl="0" marL="0" rtl="0">
              <a:lnSpc>
                <a:spcPct val="115000"/>
              </a:lnSpc>
              <a:spcBef>
                <a:spcPts val="1600"/>
              </a:spcBef>
              <a:spcAft>
                <a:spcPts val="0"/>
              </a:spcAft>
              <a:buNone/>
            </a:pPr>
            <a:r>
              <a:rPr lang="en" sz="1800">
                <a:solidFill>
                  <a:schemeClr val="dk2"/>
                </a:solidFill>
              </a:rPr>
              <a:t>Text</a:t>
            </a:r>
            <a:endParaRPr sz="1800">
              <a:solidFill>
                <a:schemeClr val="dk2"/>
              </a:solidFill>
            </a:endParaRPr>
          </a:p>
          <a:p>
            <a:pPr indent="0" lvl="0" marL="0" rtl="0">
              <a:lnSpc>
                <a:spcPct val="115000"/>
              </a:lnSpc>
              <a:spcBef>
                <a:spcPts val="1600"/>
              </a:spcBef>
              <a:spcAft>
                <a:spcPts val="0"/>
              </a:spcAft>
              <a:buNone/>
            </a:pPr>
            <a:r>
              <a:rPr lang="en" sz="1800">
                <a:solidFill>
                  <a:schemeClr val="dk2"/>
                </a:solidFill>
              </a:rPr>
              <a:t>Division</a:t>
            </a:r>
            <a:endParaRPr sz="1800">
              <a:solidFill>
                <a:schemeClr val="dk2"/>
              </a:solidFill>
            </a:endParaRPr>
          </a:p>
          <a:p>
            <a:pPr indent="0" lvl="0" marL="0" rtl="0">
              <a:lnSpc>
                <a:spcPct val="115000"/>
              </a:lnSpc>
              <a:spcBef>
                <a:spcPts val="1600"/>
              </a:spcBef>
              <a:spcAft>
                <a:spcPts val="0"/>
              </a:spcAft>
              <a:buNone/>
            </a:pPr>
            <a:r>
              <a:rPr lang="en" sz="1800">
                <a:solidFill>
                  <a:schemeClr val="dk2"/>
                </a:solidFill>
              </a:rPr>
              <a:t>Department</a:t>
            </a:r>
            <a:endParaRPr sz="1800">
              <a:solidFill>
                <a:schemeClr val="dk2"/>
              </a:solidFill>
            </a:endParaRPr>
          </a:p>
          <a:p>
            <a:pPr indent="0" lvl="0" marL="0" rtl="0">
              <a:lnSpc>
                <a:spcPct val="115000"/>
              </a:lnSpc>
              <a:spcBef>
                <a:spcPts val="1600"/>
              </a:spcBef>
              <a:spcAft>
                <a:spcPts val="0"/>
              </a:spcAft>
              <a:buNone/>
            </a:pPr>
            <a:r>
              <a:rPr lang="en" sz="1800">
                <a:solidFill>
                  <a:schemeClr val="dk2"/>
                </a:solidFill>
              </a:rPr>
              <a:t>Field</a:t>
            </a:r>
            <a:endParaRPr sz="1800">
              <a:solidFill>
                <a:schemeClr val="dk2"/>
              </a:solidFill>
            </a:endParaRPr>
          </a:p>
          <a:p>
            <a:pPr indent="0" lvl="0" marL="0" rtl="0">
              <a:lnSpc>
                <a:spcPct val="115000"/>
              </a:lnSpc>
              <a:spcBef>
                <a:spcPts val="1600"/>
              </a:spcBef>
              <a:spcAft>
                <a:spcPts val="1600"/>
              </a:spcAft>
              <a:buClr>
                <a:schemeClr val="dk1"/>
              </a:buClr>
              <a:buSzPts val="1100"/>
              <a:buFont typeface="Arial"/>
              <a:buNone/>
            </a:pPr>
            <a:r>
              <a:t/>
            </a:r>
            <a:endParaRPr sz="1800">
              <a:solidFill>
                <a:schemeClr val="dk2"/>
              </a:solidFill>
            </a:endParaRPr>
          </a:p>
        </p:txBody>
      </p:sp>
      <p:sp>
        <p:nvSpPr>
          <p:cNvPr id="97" name="Shape 97"/>
          <p:cNvSpPr txBox="1"/>
          <p:nvPr/>
        </p:nvSpPr>
        <p:spPr>
          <a:xfrm>
            <a:off x="4975350" y="1156525"/>
            <a:ext cx="1939200" cy="33297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sz="1800">
                <a:solidFill>
                  <a:schemeClr val="dk2"/>
                </a:solidFill>
              </a:rPr>
              <a:t>Analyze</a:t>
            </a:r>
            <a:endParaRPr sz="1800">
              <a:solidFill>
                <a:schemeClr val="dk2"/>
              </a:solidFill>
            </a:endParaRPr>
          </a:p>
          <a:p>
            <a:pPr indent="0" lvl="0" marL="0" rtl="0">
              <a:lnSpc>
                <a:spcPct val="115000"/>
              </a:lnSpc>
              <a:spcBef>
                <a:spcPts val="1600"/>
              </a:spcBef>
              <a:spcAft>
                <a:spcPts val="0"/>
              </a:spcAft>
              <a:buNone/>
            </a:pPr>
            <a:r>
              <a:rPr lang="en" sz="1800">
                <a:solidFill>
                  <a:schemeClr val="dk2"/>
                </a:solidFill>
              </a:rPr>
              <a:t>Synthesize</a:t>
            </a:r>
            <a:endParaRPr sz="1800">
              <a:solidFill>
                <a:schemeClr val="dk2"/>
              </a:solidFill>
            </a:endParaRPr>
          </a:p>
          <a:p>
            <a:pPr indent="0" lvl="0" marL="0" rtl="0">
              <a:lnSpc>
                <a:spcPct val="115000"/>
              </a:lnSpc>
              <a:spcBef>
                <a:spcPts val="1600"/>
              </a:spcBef>
              <a:spcAft>
                <a:spcPts val="0"/>
              </a:spcAft>
              <a:buNone/>
            </a:pPr>
            <a:r>
              <a:rPr lang="en" sz="1800">
                <a:solidFill>
                  <a:schemeClr val="dk2"/>
                </a:solidFill>
              </a:rPr>
              <a:t>Interpret</a:t>
            </a:r>
            <a:endParaRPr sz="1800">
              <a:solidFill>
                <a:schemeClr val="dk2"/>
              </a:solidFill>
            </a:endParaRPr>
          </a:p>
          <a:p>
            <a:pPr indent="0" lvl="0" marL="0" rtl="0">
              <a:lnSpc>
                <a:spcPct val="115000"/>
              </a:lnSpc>
              <a:spcBef>
                <a:spcPts val="1600"/>
              </a:spcBef>
              <a:spcAft>
                <a:spcPts val="0"/>
              </a:spcAft>
              <a:buNone/>
            </a:pPr>
            <a:r>
              <a:rPr lang="en" sz="1800">
                <a:solidFill>
                  <a:schemeClr val="dk2"/>
                </a:solidFill>
              </a:rPr>
              <a:t>Apply</a:t>
            </a:r>
            <a:endParaRPr sz="1800">
              <a:solidFill>
                <a:schemeClr val="dk2"/>
              </a:solidFill>
            </a:endParaRPr>
          </a:p>
          <a:p>
            <a:pPr indent="0" lvl="0" marL="0" rtl="0">
              <a:lnSpc>
                <a:spcPct val="115000"/>
              </a:lnSpc>
              <a:spcBef>
                <a:spcPts val="1600"/>
              </a:spcBef>
              <a:spcAft>
                <a:spcPts val="0"/>
              </a:spcAft>
              <a:buNone/>
            </a:pPr>
            <a:r>
              <a:rPr lang="en" sz="1800">
                <a:solidFill>
                  <a:schemeClr val="dk2"/>
                </a:solidFill>
              </a:rPr>
              <a:t>Evaluate</a:t>
            </a:r>
            <a:endParaRPr sz="1800">
              <a:solidFill>
                <a:schemeClr val="dk2"/>
              </a:solidFill>
            </a:endParaRPr>
          </a:p>
          <a:p>
            <a:pPr indent="0" lvl="0" marL="0" rtl="0">
              <a:lnSpc>
                <a:spcPct val="115000"/>
              </a:lnSpc>
              <a:spcBef>
                <a:spcPts val="1600"/>
              </a:spcBef>
              <a:spcAft>
                <a:spcPts val="0"/>
              </a:spcAft>
              <a:buNone/>
            </a:pPr>
            <a:r>
              <a:t/>
            </a:r>
            <a:endParaRPr sz="1800">
              <a:solidFill>
                <a:schemeClr val="dk2"/>
              </a:solidFill>
            </a:endParaRPr>
          </a:p>
          <a:p>
            <a:pPr indent="0" lvl="0" marL="0" rtl="0">
              <a:lnSpc>
                <a:spcPct val="115000"/>
              </a:lnSpc>
              <a:spcBef>
                <a:spcPts val="1600"/>
              </a:spcBef>
              <a:spcAft>
                <a:spcPts val="1600"/>
              </a:spcAft>
              <a:buNone/>
            </a:pPr>
            <a:r>
              <a:t/>
            </a:r>
            <a:endParaRPr sz="18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pic>
        <p:nvPicPr>
          <p:cNvPr id="102" name="Shape 102"/>
          <p:cNvPicPr preferRelativeResize="0"/>
          <p:nvPr/>
        </p:nvPicPr>
        <p:blipFill>
          <a:blip r:embed="rId3">
            <a:alphaModFix/>
          </a:blip>
          <a:stretch>
            <a:fillRect/>
          </a:stretch>
        </p:blipFill>
        <p:spPr>
          <a:xfrm>
            <a:off x="5321100" y="103950"/>
            <a:ext cx="3393225" cy="4935600"/>
          </a:xfrm>
          <a:prstGeom prst="rect">
            <a:avLst/>
          </a:prstGeom>
          <a:noFill/>
          <a:ln>
            <a:noFill/>
          </a:ln>
        </p:spPr>
      </p:pic>
      <p:sp>
        <p:nvSpPr>
          <p:cNvPr id="103" name="Shape 10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Essential Question #2:</a:t>
            </a:r>
            <a:endParaRPr/>
          </a:p>
        </p:txBody>
      </p:sp>
      <p:sp>
        <p:nvSpPr>
          <p:cNvPr id="104" name="Shape 104"/>
          <p:cNvSpPr txBox="1"/>
          <p:nvPr>
            <p:ph idx="1" type="body"/>
          </p:nvPr>
        </p:nvSpPr>
        <p:spPr>
          <a:xfrm>
            <a:off x="311700" y="2295475"/>
            <a:ext cx="5455200" cy="12186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HOW/</a:t>
            </a:r>
            <a:r>
              <a:rPr lang="en">
                <a:solidFill>
                  <a:srgbClr val="0000FF"/>
                </a:solidFill>
              </a:rPr>
              <a:t>WHERE</a:t>
            </a:r>
            <a:r>
              <a:rPr lang="en"/>
              <a:t>/WHEN are we supposed to teach ‘em this stuff?</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0000FF"/>
                </a:solidFill>
              </a:rPr>
              <a:t>Roadmap/Orienteering</a:t>
            </a:r>
            <a:endParaRPr>
              <a:solidFill>
                <a:srgbClr val="0000FF"/>
              </a:solidFill>
            </a:endParaRPr>
          </a:p>
        </p:txBody>
      </p:sp>
      <p:pic>
        <p:nvPicPr>
          <p:cNvPr descr="Text Box" id="110" name="Shape 110"/>
          <p:cNvPicPr preferRelativeResize="0"/>
          <p:nvPr/>
        </p:nvPicPr>
        <p:blipFill>
          <a:blip r:embed="rId3">
            <a:alphaModFix/>
          </a:blip>
          <a:stretch>
            <a:fillRect/>
          </a:stretch>
        </p:blipFill>
        <p:spPr>
          <a:xfrm>
            <a:off x="419750" y="1017588"/>
            <a:ext cx="3667125" cy="3686175"/>
          </a:xfrm>
          <a:prstGeom prst="rect">
            <a:avLst/>
          </a:prstGeom>
          <a:noFill/>
          <a:ln>
            <a:noFill/>
          </a:ln>
        </p:spPr>
      </p:pic>
      <p:graphicFrame>
        <p:nvGraphicFramePr>
          <p:cNvPr id="111" name="Shape 111"/>
          <p:cNvGraphicFramePr/>
          <p:nvPr/>
        </p:nvGraphicFramePr>
        <p:xfrm>
          <a:off x="4440400" y="267175"/>
          <a:ext cx="3000000" cy="3000000"/>
        </p:xfrm>
        <a:graphic>
          <a:graphicData uri="http://schemas.openxmlformats.org/drawingml/2006/table">
            <a:tbl>
              <a:tblPr>
                <a:noFill/>
                <a:tableStyleId>{E6423489-E51A-4524-8968-374A14D3095F}</a:tableStyleId>
              </a:tblPr>
              <a:tblGrid>
                <a:gridCol w="997300"/>
                <a:gridCol w="3318400"/>
              </a:tblGrid>
              <a:tr h="330250">
                <a:tc>
                  <a:txBody>
                    <a:bodyPr>
                      <a:noAutofit/>
                    </a:bodyPr>
                    <a:lstStyle/>
                    <a:p>
                      <a:pPr indent="0" lvl="0" marL="0" rtl="0">
                        <a:lnSpc>
                          <a:spcPct val="115000"/>
                        </a:lnSpc>
                        <a:spcBef>
                          <a:spcPts val="0"/>
                        </a:spcBef>
                        <a:spcAft>
                          <a:spcPts val="0"/>
                        </a:spcAft>
                        <a:buNone/>
                      </a:pPr>
                      <a:r>
                        <a:rPr lang="en" sz="1100">
                          <a:latin typeface="Calibri"/>
                          <a:ea typeface="Calibri"/>
                          <a:cs typeface="Calibri"/>
                          <a:sym typeface="Calibri"/>
                        </a:rPr>
                        <a:t>Module 1 </a:t>
                      </a:r>
                      <a:endParaRPr sz="1100">
                        <a:latin typeface="Calibri"/>
                        <a:ea typeface="Calibri"/>
                        <a:cs typeface="Calibri"/>
                        <a:sym typeface="Calibri"/>
                      </a:endParaRPr>
                    </a:p>
                  </a:txBody>
                  <a:tcPr marT="91425" marB="91425" marR="91425" marL="91425">
                    <a:lnL cap="flat" cmpd="sng" w="9525">
                      <a:solidFill>
                        <a:srgbClr val="C8CACC"/>
                      </a:solidFill>
                      <a:prstDash val="solid"/>
                      <a:round/>
                      <a:headEnd len="sm" w="sm" type="none"/>
                      <a:tailEnd len="sm" w="sm" type="none"/>
                    </a:lnL>
                    <a:lnR cap="flat" cmpd="sng" w="9525">
                      <a:solidFill>
                        <a:srgbClr val="C8CACC"/>
                      </a:solidFill>
                      <a:prstDash val="solid"/>
                      <a:round/>
                      <a:headEnd len="sm" w="sm" type="none"/>
                      <a:tailEnd len="sm" w="sm" type="none"/>
                    </a:lnR>
                    <a:lnT cap="flat" cmpd="sng" w="9525">
                      <a:solidFill>
                        <a:srgbClr val="C8CACC"/>
                      </a:solidFill>
                      <a:prstDash val="solid"/>
                      <a:round/>
                      <a:headEnd len="sm" w="sm" type="none"/>
                      <a:tailEnd len="sm" w="sm" type="none"/>
                    </a:lnT>
                    <a:lnB cap="flat" cmpd="sng" w="9525">
                      <a:solidFill>
                        <a:srgbClr val="C8CACC"/>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1100">
                          <a:latin typeface="Calibri"/>
                          <a:ea typeface="Calibri"/>
                          <a:cs typeface="Calibri"/>
                          <a:sym typeface="Calibri"/>
                        </a:rPr>
                        <a:t>Intro and Organization </a:t>
                      </a:r>
                      <a:endParaRPr sz="1100">
                        <a:latin typeface="Calibri"/>
                        <a:ea typeface="Calibri"/>
                        <a:cs typeface="Calibri"/>
                        <a:sym typeface="Calibri"/>
                      </a:endParaRPr>
                    </a:p>
                  </a:txBody>
                  <a:tcPr marT="91425" marB="91425" marR="91425" marL="91425">
                    <a:lnL cap="flat" cmpd="sng" w="9525">
                      <a:solidFill>
                        <a:srgbClr val="C8CACC"/>
                      </a:solidFill>
                      <a:prstDash val="solid"/>
                      <a:round/>
                      <a:headEnd len="sm" w="sm" type="none"/>
                      <a:tailEnd len="sm" w="sm" type="none"/>
                    </a:lnL>
                    <a:lnR cap="flat" cmpd="sng" w="9525">
                      <a:solidFill>
                        <a:srgbClr val="C8CACC"/>
                      </a:solidFill>
                      <a:prstDash val="solid"/>
                      <a:round/>
                      <a:headEnd len="sm" w="sm" type="none"/>
                      <a:tailEnd len="sm" w="sm" type="none"/>
                    </a:lnR>
                    <a:lnT cap="flat" cmpd="sng" w="9525">
                      <a:solidFill>
                        <a:srgbClr val="C8CACC"/>
                      </a:solidFill>
                      <a:prstDash val="solid"/>
                      <a:round/>
                      <a:headEnd len="sm" w="sm" type="none"/>
                      <a:tailEnd len="sm" w="sm" type="none"/>
                    </a:lnT>
                    <a:lnB cap="flat" cmpd="sng" w="9525">
                      <a:solidFill>
                        <a:srgbClr val="C8CACC"/>
                      </a:solidFill>
                      <a:prstDash val="solid"/>
                      <a:round/>
                      <a:headEnd len="sm" w="sm" type="none"/>
                      <a:tailEnd len="sm" w="sm" type="none"/>
                    </a:lnB>
                  </a:tcPr>
                </a:tc>
              </a:tr>
              <a:tr h="330250">
                <a:tc>
                  <a:txBody>
                    <a:bodyPr>
                      <a:noAutofit/>
                    </a:bodyPr>
                    <a:lstStyle/>
                    <a:p>
                      <a:pPr indent="0" lvl="0" marL="0" rtl="0">
                        <a:lnSpc>
                          <a:spcPct val="115000"/>
                        </a:lnSpc>
                        <a:spcBef>
                          <a:spcPts val="0"/>
                        </a:spcBef>
                        <a:spcAft>
                          <a:spcPts val="0"/>
                        </a:spcAft>
                        <a:buNone/>
                      </a:pPr>
                      <a:r>
                        <a:rPr lang="en" sz="1100">
                          <a:latin typeface="Calibri"/>
                          <a:ea typeface="Calibri"/>
                          <a:cs typeface="Calibri"/>
                          <a:sym typeface="Calibri"/>
                        </a:rPr>
                        <a:t>Module 2  </a:t>
                      </a:r>
                      <a:endParaRPr sz="1100">
                        <a:latin typeface="Calibri"/>
                        <a:ea typeface="Calibri"/>
                        <a:cs typeface="Calibri"/>
                        <a:sym typeface="Calibri"/>
                      </a:endParaRPr>
                    </a:p>
                  </a:txBody>
                  <a:tcPr marT="91425" marB="91425" marR="91425" marL="91425">
                    <a:lnL cap="flat" cmpd="sng" w="9525">
                      <a:solidFill>
                        <a:srgbClr val="C8CACC"/>
                      </a:solidFill>
                      <a:prstDash val="solid"/>
                      <a:round/>
                      <a:headEnd len="sm" w="sm" type="none"/>
                      <a:tailEnd len="sm" w="sm" type="none"/>
                    </a:lnL>
                    <a:lnR cap="flat" cmpd="sng" w="9525">
                      <a:solidFill>
                        <a:srgbClr val="C8CACC"/>
                      </a:solidFill>
                      <a:prstDash val="solid"/>
                      <a:round/>
                      <a:headEnd len="sm" w="sm" type="none"/>
                      <a:tailEnd len="sm" w="sm" type="none"/>
                    </a:lnR>
                    <a:lnT cap="flat" cmpd="sng" w="9525">
                      <a:solidFill>
                        <a:srgbClr val="C8CACC"/>
                      </a:solidFill>
                      <a:prstDash val="solid"/>
                      <a:round/>
                      <a:headEnd len="sm" w="sm" type="none"/>
                      <a:tailEnd len="sm" w="sm" type="none"/>
                    </a:lnT>
                    <a:lnB cap="flat" cmpd="sng" w="9525">
                      <a:solidFill>
                        <a:srgbClr val="C8CACC"/>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1100">
                          <a:latin typeface="Calibri"/>
                          <a:ea typeface="Calibri"/>
                          <a:cs typeface="Calibri"/>
                          <a:sym typeface="Calibri"/>
                        </a:rPr>
                        <a:t>Academic and Self-Awareness P1  </a:t>
                      </a:r>
                      <a:endParaRPr sz="1100">
                        <a:latin typeface="Calibri"/>
                        <a:ea typeface="Calibri"/>
                        <a:cs typeface="Calibri"/>
                        <a:sym typeface="Calibri"/>
                      </a:endParaRPr>
                    </a:p>
                  </a:txBody>
                  <a:tcPr marT="91425" marB="91425" marR="91425" marL="91425">
                    <a:lnL cap="flat" cmpd="sng" w="9525">
                      <a:solidFill>
                        <a:srgbClr val="C8CACC"/>
                      </a:solidFill>
                      <a:prstDash val="solid"/>
                      <a:round/>
                      <a:headEnd len="sm" w="sm" type="none"/>
                      <a:tailEnd len="sm" w="sm" type="none"/>
                    </a:lnL>
                    <a:lnR cap="flat" cmpd="sng" w="9525">
                      <a:solidFill>
                        <a:srgbClr val="C8CACC"/>
                      </a:solidFill>
                      <a:prstDash val="solid"/>
                      <a:round/>
                      <a:headEnd len="sm" w="sm" type="none"/>
                      <a:tailEnd len="sm" w="sm" type="none"/>
                    </a:lnR>
                    <a:lnT cap="flat" cmpd="sng" w="9525">
                      <a:solidFill>
                        <a:srgbClr val="C8CACC"/>
                      </a:solidFill>
                      <a:prstDash val="solid"/>
                      <a:round/>
                      <a:headEnd len="sm" w="sm" type="none"/>
                      <a:tailEnd len="sm" w="sm" type="none"/>
                    </a:lnT>
                    <a:lnB cap="flat" cmpd="sng" w="9525">
                      <a:solidFill>
                        <a:srgbClr val="C8CACC"/>
                      </a:solidFill>
                      <a:prstDash val="solid"/>
                      <a:round/>
                      <a:headEnd len="sm" w="sm" type="none"/>
                      <a:tailEnd len="sm" w="sm" type="none"/>
                    </a:lnB>
                  </a:tcPr>
                </a:tc>
              </a:tr>
              <a:tr h="330250">
                <a:tc>
                  <a:txBody>
                    <a:bodyPr>
                      <a:noAutofit/>
                    </a:bodyPr>
                    <a:lstStyle/>
                    <a:p>
                      <a:pPr indent="0" lvl="0" marL="0" rtl="0">
                        <a:lnSpc>
                          <a:spcPct val="115000"/>
                        </a:lnSpc>
                        <a:spcBef>
                          <a:spcPts val="0"/>
                        </a:spcBef>
                        <a:spcAft>
                          <a:spcPts val="0"/>
                        </a:spcAft>
                        <a:buNone/>
                      </a:pPr>
                      <a:r>
                        <a:rPr lang="en" sz="1100">
                          <a:latin typeface="Calibri"/>
                          <a:ea typeface="Calibri"/>
                          <a:cs typeface="Calibri"/>
                          <a:sym typeface="Calibri"/>
                        </a:rPr>
                        <a:t>Module 3  </a:t>
                      </a:r>
                      <a:endParaRPr sz="1100">
                        <a:latin typeface="Calibri"/>
                        <a:ea typeface="Calibri"/>
                        <a:cs typeface="Calibri"/>
                        <a:sym typeface="Calibri"/>
                      </a:endParaRPr>
                    </a:p>
                  </a:txBody>
                  <a:tcPr marT="91425" marB="91425" marR="91425" marL="91425">
                    <a:lnL cap="flat" cmpd="sng" w="9525">
                      <a:solidFill>
                        <a:srgbClr val="C8CACC"/>
                      </a:solidFill>
                      <a:prstDash val="solid"/>
                      <a:round/>
                      <a:headEnd len="sm" w="sm" type="none"/>
                      <a:tailEnd len="sm" w="sm" type="none"/>
                    </a:lnL>
                    <a:lnR cap="flat" cmpd="sng" w="9525">
                      <a:solidFill>
                        <a:srgbClr val="C8CACC"/>
                      </a:solidFill>
                      <a:prstDash val="solid"/>
                      <a:round/>
                      <a:headEnd len="sm" w="sm" type="none"/>
                      <a:tailEnd len="sm" w="sm" type="none"/>
                    </a:lnR>
                    <a:lnT cap="flat" cmpd="sng" w="9525">
                      <a:solidFill>
                        <a:srgbClr val="C8CACC"/>
                      </a:solidFill>
                      <a:prstDash val="solid"/>
                      <a:round/>
                      <a:headEnd len="sm" w="sm" type="none"/>
                      <a:tailEnd len="sm" w="sm" type="none"/>
                    </a:lnT>
                    <a:lnB cap="flat" cmpd="sng" w="9525">
                      <a:solidFill>
                        <a:srgbClr val="C8CACC"/>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1100">
                          <a:latin typeface="Calibri"/>
                          <a:ea typeface="Calibri"/>
                          <a:cs typeface="Calibri"/>
                          <a:sym typeface="Calibri"/>
                        </a:rPr>
                        <a:t>Study Strategies in the MM  </a:t>
                      </a:r>
                      <a:endParaRPr sz="1100">
                        <a:latin typeface="Calibri"/>
                        <a:ea typeface="Calibri"/>
                        <a:cs typeface="Calibri"/>
                        <a:sym typeface="Calibri"/>
                      </a:endParaRPr>
                    </a:p>
                  </a:txBody>
                  <a:tcPr marT="91425" marB="91425" marR="91425" marL="91425">
                    <a:lnL cap="flat" cmpd="sng" w="9525">
                      <a:solidFill>
                        <a:srgbClr val="C8CACC"/>
                      </a:solidFill>
                      <a:prstDash val="solid"/>
                      <a:round/>
                      <a:headEnd len="sm" w="sm" type="none"/>
                      <a:tailEnd len="sm" w="sm" type="none"/>
                    </a:lnL>
                    <a:lnR cap="flat" cmpd="sng" w="9525">
                      <a:solidFill>
                        <a:srgbClr val="C8CACC"/>
                      </a:solidFill>
                      <a:prstDash val="solid"/>
                      <a:round/>
                      <a:headEnd len="sm" w="sm" type="none"/>
                      <a:tailEnd len="sm" w="sm" type="none"/>
                    </a:lnR>
                    <a:lnT cap="flat" cmpd="sng" w="9525">
                      <a:solidFill>
                        <a:srgbClr val="C8CACC"/>
                      </a:solidFill>
                      <a:prstDash val="solid"/>
                      <a:round/>
                      <a:headEnd len="sm" w="sm" type="none"/>
                      <a:tailEnd len="sm" w="sm" type="none"/>
                    </a:lnT>
                    <a:lnB cap="flat" cmpd="sng" w="9525">
                      <a:solidFill>
                        <a:srgbClr val="C8CACC"/>
                      </a:solidFill>
                      <a:prstDash val="solid"/>
                      <a:round/>
                      <a:headEnd len="sm" w="sm" type="none"/>
                      <a:tailEnd len="sm" w="sm" type="none"/>
                    </a:lnB>
                  </a:tcPr>
                </a:tc>
              </a:tr>
              <a:tr h="330250">
                <a:tc>
                  <a:txBody>
                    <a:bodyPr>
                      <a:noAutofit/>
                    </a:bodyPr>
                    <a:lstStyle/>
                    <a:p>
                      <a:pPr indent="0" lvl="0" marL="0" rtl="0">
                        <a:lnSpc>
                          <a:spcPct val="115000"/>
                        </a:lnSpc>
                        <a:spcBef>
                          <a:spcPts val="0"/>
                        </a:spcBef>
                        <a:spcAft>
                          <a:spcPts val="0"/>
                        </a:spcAft>
                        <a:buNone/>
                      </a:pPr>
                      <a:r>
                        <a:rPr lang="en" sz="1100">
                          <a:latin typeface="Calibri"/>
                          <a:ea typeface="Calibri"/>
                          <a:cs typeface="Calibri"/>
                          <a:sym typeface="Calibri"/>
                        </a:rPr>
                        <a:t>Module 4  </a:t>
                      </a:r>
                      <a:endParaRPr sz="1100">
                        <a:latin typeface="Calibri"/>
                        <a:ea typeface="Calibri"/>
                        <a:cs typeface="Calibri"/>
                        <a:sym typeface="Calibri"/>
                      </a:endParaRPr>
                    </a:p>
                  </a:txBody>
                  <a:tcPr marT="91425" marB="91425" marR="91425" marL="91425">
                    <a:lnL cap="flat" cmpd="sng" w="9525">
                      <a:solidFill>
                        <a:srgbClr val="C8CACC"/>
                      </a:solidFill>
                      <a:prstDash val="solid"/>
                      <a:round/>
                      <a:headEnd len="sm" w="sm" type="none"/>
                      <a:tailEnd len="sm" w="sm" type="none"/>
                    </a:lnL>
                    <a:lnR cap="flat" cmpd="sng" w="9525">
                      <a:solidFill>
                        <a:srgbClr val="C8CACC"/>
                      </a:solidFill>
                      <a:prstDash val="solid"/>
                      <a:round/>
                      <a:headEnd len="sm" w="sm" type="none"/>
                      <a:tailEnd len="sm" w="sm" type="none"/>
                    </a:lnR>
                    <a:lnT cap="flat" cmpd="sng" w="9525">
                      <a:solidFill>
                        <a:srgbClr val="C8CACC"/>
                      </a:solidFill>
                      <a:prstDash val="solid"/>
                      <a:round/>
                      <a:headEnd len="sm" w="sm" type="none"/>
                      <a:tailEnd len="sm" w="sm" type="none"/>
                    </a:lnT>
                    <a:lnB cap="flat" cmpd="sng" w="9525">
                      <a:solidFill>
                        <a:srgbClr val="C8CACC"/>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1100">
                          <a:latin typeface="Calibri"/>
                          <a:ea typeface="Calibri"/>
                          <a:cs typeface="Calibri"/>
                          <a:sym typeface="Calibri"/>
                        </a:rPr>
                        <a:t>Testing Strategies in the MM  </a:t>
                      </a:r>
                      <a:endParaRPr sz="1100">
                        <a:latin typeface="Calibri"/>
                        <a:ea typeface="Calibri"/>
                        <a:cs typeface="Calibri"/>
                        <a:sym typeface="Calibri"/>
                      </a:endParaRPr>
                    </a:p>
                  </a:txBody>
                  <a:tcPr marT="91425" marB="91425" marR="91425" marL="91425">
                    <a:lnL cap="flat" cmpd="sng" w="9525">
                      <a:solidFill>
                        <a:srgbClr val="C8CACC"/>
                      </a:solidFill>
                      <a:prstDash val="solid"/>
                      <a:round/>
                      <a:headEnd len="sm" w="sm" type="none"/>
                      <a:tailEnd len="sm" w="sm" type="none"/>
                    </a:lnL>
                    <a:lnR cap="flat" cmpd="sng" w="9525">
                      <a:solidFill>
                        <a:srgbClr val="C8CACC"/>
                      </a:solidFill>
                      <a:prstDash val="solid"/>
                      <a:round/>
                      <a:headEnd len="sm" w="sm" type="none"/>
                      <a:tailEnd len="sm" w="sm" type="none"/>
                    </a:lnR>
                    <a:lnT cap="flat" cmpd="sng" w="9525">
                      <a:solidFill>
                        <a:srgbClr val="C8CACC"/>
                      </a:solidFill>
                      <a:prstDash val="solid"/>
                      <a:round/>
                      <a:headEnd len="sm" w="sm" type="none"/>
                      <a:tailEnd len="sm" w="sm" type="none"/>
                    </a:lnT>
                    <a:lnB cap="flat" cmpd="sng" w="9525">
                      <a:solidFill>
                        <a:srgbClr val="C8CACC"/>
                      </a:solidFill>
                      <a:prstDash val="solid"/>
                      <a:round/>
                      <a:headEnd len="sm" w="sm" type="none"/>
                      <a:tailEnd len="sm" w="sm" type="none"/>
                    </a:lnB>
                  </a:tcPr>
                </a:tc>
              </a:tr>
              <a:tr h="330250">
                <a:tc>
                  <a:txBody>
                    <a:bodyPr>
                      <a:noAutofit/>
                    </a:bodyPr>
                    <a:lstStyle/>
                    <a:p>
                      <a:pPr indent="0" lvl="0" marL="0" rtl="0">
                        <a:lnSpc>
                          <a:spcPct val="115000"/>
                        </a:lnSpc>
                        <a:spcBef>
                          <a:spcPts val="0"/>
                        </a:spcBef>
                        <a:spcAft>
                          <a:spcPts val="0"/>
                        </a:spcAft>
                        <a:buNone/>
                      </a:pPr>
                      <a:r>
                        <a:rPr lang="en" sz="1100">
                          <a:latin typeface="Calibri"/>
                          <a:ea typeface="Calibri"/>
                          <a:cs typeface="Calibri"/>
                          <a:sym typeface="Calibri"/>
                        </a:rPr>
                        <a:t>Module 5  </a:t>
                      </a:r>
                      <a:endParaRPr sz="1100">
                        <a:latin typeface="Calibri"/>
                        <a:ea typeface="Calibri"/>
                        <a:cs typeface="Calibri"/>
                        <a:sym typeface="Calibri"/>
                      </a:endParaRPr>
                    </a:p>
                  </a:txBody>
                  <a:tcPr marT="91425" marB="91425" marR="91425" marL="91425">
                    <a:lnL cap="flat" cmpd="sng" w="9525">
                      <a:solidFill>
                        <a:srgbClr val="C8CACC"/>
                      </a:solidFill>
                      <a:prstDash val="solid"/>
                      <a:round/>
                      <a:headEnd len="sm" w="sm" type="none"/>
                      <a:tailEnd len="sm" w="sm" type="none"/>
                    </a:lnL>
                    <a:lnR cap="flat" cmpd="sng" w="9525">
                      <a:solidFill>
                        <a:srgbClr val="C8CACC"/>
                      </a:solidFill>
                      <a:prstDash val="solid"/>
                      <a:round/>
                      <a:headEnd len="sm" w="sm" type="none"/>
                      <a:tailEnd len="sm" w="sm" type="none"/>
                    </a:lnR>
                    <a:lnT cap="flat" cmpd="sng" w="9525">
                      <a:solidFill>
                        <a:srgbClr val="C8CACC"/>
                      </a:solidFill>
                      <a:prstDash val="solid"/>
                      <a:round/>
                      <a:headEnd len="sm" w="sm" type="none"/>
                      <a:tailEnd len="sm" w="sm" type="none"/>
                    </a:lnT>
                    <a:lnB cap="flat" cmpd="sng" w="9525">
                      <a:solidFill>
                        <a:srgbClr val="C8CACC"/>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1100">
                          <a:latin typeface="Calibri"/>
                          <a:ea typeface="Calibri"/>
                          <a:cs typeface="Calibri"/>
                          <a:sym typeface="Calibri"/>
                        </a:rPr>
                        <a:t>Academic and Self-Awareness P2  </a:t>
                      </a:r>
                      <a:endParaRPr sz="1100">
                        <a:latin typeface="Calibri"/>
                        <a:ea typeface="Calibri"/>
                        <a:cs typeface="Calibri"/>
                        <a:sym typeface="Calibri"/>
                      </a:endParaRPr>
                    </a:p>
                  </a:txBody>
                  <a:tcPr marT="91425" marB="91425" marR="91425" marL="91425">
                    <a:lnL cap="flat" cmpd="sng" w="9525">
                      <a:solidFill>
                        <a:srgbClr val="C8CACC"/>
                      </a:solidFill>
                      <a:prstDash val="solid"/>
                      <a:round/>
                      <a:headEnd len="sm" w="sm" type="none"/>
                      <a:tailEnd len="sm" w="sm" type="none"/>
                    </a:lnL>
                    <a:lnR cap="flat" cmpd="sng" w="9525">
                      <a:solidFill>
                        <a:srgbClr val="C8CACC"/>
                      </a:solidFill>
                      <a:prstDash val="solid"/>
                      <a:round/>
                      <a:headEnd len="sm" w="sm" type="none"/>
                      <a:tailEnd len="sm" w="sm" type="none"/>
                    </a:lnR>
                    <a:lnT cap="flat" cmpd="sng" w="9525">
                      <a:solidFill>
                        <a:srgbClr val="C8CACC"/>
                      </a:solidFill>
                      <a:prstDash val="solid"/>
                      <a:round/>
                      <a:headEnd len="sm" w="sm" type="none"/>
                      <a:tailEnd len="sm" w="sm" type="none"/>
                    </a:lnT>
                    <a:lnB cap="flat" cmpd="sng" w="9525">
                      <a:solidFill>
                        <a:srgbClr val="C8CACC"/>
                      </a:solidFill>
                      <a:prstDash val="solid"/>
                      <a:round/>
                      <a:headEnd len="sm" w="sm" type="none"/>
                      <a:tailEnd len="sm" w="sm" type="none"/>
                    </a:lnB>
                  </a:tcPr>
                </a:tc>
              </a:tr>
              <a:tr h="330250">
                <a:tc>
                  <a:txBody>
                    <a:bodyPr>
                      <a:noAutofit/>
                    </a:bodyPr>
                    <a:lstStyle/>
                    <a:p>
                      <a:pPr indent="0" lvl="0" marL="0" rtl="0">
                        <a:lnSpc>
                          <a:spcPct val="115000"/>
                        </a:lnSpc>
                        <a:spcBef>
                          <a:spcPts val="0"/>
                        </a:spcBef>
                        <a:spcAft>
                          <a:spcPts val="0"/>
                        </a:spcAft>
                        <a:buNone/>
                      </a:pPr>
                      <a:r>
                        <a:rPr lang="en" sz="1100">
                          <a:latin typeface="Calibri"/>
                          <a:ea typeface="Calibri"/>
                          <a:cs typeface="Calibri"/>
                          <a:sym typeface="Calibri"/>
                        </a:rPr>
                        <a:t>Module 6  </a:t>
                      </a:r>
                      <a:endParaRPr sz="1100">
                        <a:latin typeface="Calibri"/>
                        <a:ea typeface="Calibri"/>
                        <a:cs typeface="Calibri"/>
                        <a:sym typeface="Calibri"/>
                      </a:endParaRPr>
                    </a:p>
                  </a:txBody>
                  <a:tcPr marT="91425" marB="91425" marR="91425" marL="91425">
                    <a:lnL cap="flat" cmpd="sng" w="9525">
                      <a:solidFill>
                        <a:srgbClr val="C8CACC"/>
                      </a:solidFill>
                      <a:prstDash val="solid"/>
                      <a:round/>
                      <a:headEnd len="sm" w="sm" type="none"/>
                      <a:tailEnd len="sm" w="sm" type="none"/>
                    </a:lnL>
                    <a:lnR cap="flat" cmpd="sng" w="9525">
                      <a:solidFill>
                        <a:srgbClr val="C8CACC"/>
                      </a:solidFill>
                      <a:prstDash val="solid"/>
                      <a:round/>
                      <a:headEnd len="sm" w="sm" type="none"/>
                      <a:tailEnd len="sm" w="sm" type="none"/>
                    </a:lnR>
                    <a:lnT cap="flat" cmpd="sng" w="9525">
                      <a:solidFill>
                        <a:srgbClr val="C8CACC"/>
                      </a:solidFill>
                      <a:prstDash val="solid"/>
                      <a:round/>
                      <a:headEnd len="sm" w="sm" type="none"/>
                      <a:tailEnd len="sm" w="sm" type="none"/>
                    </a:lnT>
                    <a:lnB cap="flat" cmpd="sng" w="9525">
                      <a:solidFill>
                        <a:srgbClr val="C8CACC"/>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1100">
                          <a:latin typeface="Calibri"/>
                          <a:ea typeface="Calibri"/>
                          <a:cs typeface="Calibri"/>
                          <a:sym typeface="Calibri"/>
                        </a:rPr>
                        <a:t>Meta-Majors &amp; Pathways  </a:t>
                      </a:r>
                      <a:endParaRPr sz="1100">
                        <a:latin typeface="Calibri"/>
                        <a:ea typeface="Calibri"/>
                        <a:cs typeface="Calibri"/>
                        <a:sym typeface="Calibri"/>
                      </a:endParaRPr>
                    </a:p>
                  </a:txBody>
                  <a:tcPr marT="91425" marB="91425" marR="91425" marL="91425">
                    <a:lnL cap="flat" cmpd="sng" w="9525">
                      <a:solidFill>
                        <a:srgbClr val="C8CACC"/>
                      </a:solidFill>
                      <a:prstDash val="solid"/>
                      <a:round/>
                      <a:headEnd len="sm" w="sm" type="none"/>
                      <a:tailEnd len="sm" w="sm" type="none"/>
                    </a:lnL>
                    <a:lnR cap="flat" cmpd="sng" w="9525">
                      <a:solidFill>
                        <a:srgbClr val="C8CACC"/>
                      </a:solidFill>
                      <a:prstDash val="solid"/>
                      <a:round/>
                      <a:headEnd len="sm" w="sm" type="none"/>
                      <a:tailEnd len="sm" w="sm" type="none"/>
                    </a:lnR>
                    <a:lnT cap="flat" cmpd="sng" w="9525">
                      <a:solidFill>
                        <a:srgbClr val="C8CACC"/>
                      </a:solidFill>
                      <a:prstDash val="solid"/>
                      <a:round/>
                      <a:headEnd len="sm" w="sm" type="none"/>
                      <a:tailEnd len="sm" w="sm" type="none"/>
                    </a:lnT>
                    <a:lnB cap="flat" cmpd="sng" w="9525">
                      <a:solidFill>
                        <a:srgbClr val="C8CACC"/>
                      </a:solidFill>
                      <a:prstDash val="solid"/>
                      <a:round/>
                      <a:headEnd len="sm" w="sm" type="none"/>
                      <a:tailEnd len="sm" w="sm" type="none"/>
                    </a:lnB>
                  </a:tcPr>
                </a:tc>
              </a:tr>
              <a:tr h="330250">
                <a:tc>
                  <a:txBody>
                    <a:bodyPr>
                      <a:noAutofit/>
                    </a:bodyPr>
                    <a:lstStyle/>
                    <a:p>
                      <a:pPr indent="0" lvl="0" marL="0" rtl="0">
                        <a:lnSpc>
                          <a:spcPct val="115000"/>
                        </a:lnSpc>
                        <a:spcBef>
                          <a:spcPts val="0"/>
                        </a:spcBef>
                        <a:spcAft>
                          <a:spcPts val="0"/>
                        </a:spcAft>
                        <a:buNone/>
                      </a:pPr>
                      <a:r>
                        <a:rPr lang="en" sz="1100">
                          <a:latin typeface="Calibri"/>
                          <a:ea typeface="Calibri"/>
                          <a:cs typeface="Calibri"/>
                          <a:sym typeface="Calibri"/>
                        </a:rPr>
                        <a:t>Module 7  </a:t>
                      </a:r>
                      <a:endParaRPr sz="1100">
                        <a:latin typeface="Calibri"/>
                        <a:ea typeface="Calibri"/>
                        <a:cs typeface="Calibri"/>
                        <a:sym typeface="Calibri"/>
                      </a:endParaRPr>
                    </a:p>
                  </a:txBody>
                  <a:tcPr marT="91425" marB="91425" marR="91425" marL="91425">
                    <a:lnL cap="flat" cmpd="sng" w="9525">
                      <a:solidFill>
                        <a:srgbClr val="C8CACC"/>
                      </a:solidFill>
                      <a:prstDash val="solid"/>
                      <a:round/>
                      <a:headEnd len="sm" w="sm" type="none"/>
                      <a:tailEnd len="sm" w="sm" type="none"/>
                    </a:lnL>
                    <a:lnR cap="flat" cmpd="sng" w="9525">
                      <a:solidFill>
                        <a:srgbClr val="C8CACC"/>
                      </a:solidFill>
                      <a:prstDash val="solid"/>
                      <a:round/>
                      <a:headEnd len="sm" w="sm" type="none"/>
                      <a:tailEnd len="sm" w="sm" type="none"/>
                    </a:lnR>
                    <a:lnT cap="flat" cmpd="sng" w="9525">
                      <a:solidFill>
                        <a:srgbClr val="C8CACC"/>
                      </a:solidFill>
                      <a:prstDash val="solid"/>
                      <a:round/>
                      <a:headEnd len="sm" w="sm" type="none"/>
                      <a:tailEnd len="sm" w="sm" type="none"/>
                    </a:lnT>
                    <a:lnB cap="flat" cmpd="sng" w="9525">
                      <a:solidFill>
                        <a:srgbClr val="C8CACC"/>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1100">
                          <a:latin typeface="Calibri"/>
                          <a:ea typeface="Calibri"/>
                          <a:cs typeface="Calibri"/>
                          <a:sym typeface="Calibri"/>
                        </a:rPr>
                        <a:t>Writing in the MM  </a:t>
                      </a:r>
                      <a:endParaRPr sz="1100">
                        <a:latin typeface="Calibri"/>
                        <a:ea typeface="Calibri"/>
                        <a:cs typeface="Calibri"/>
                        <a:sym typeface="Calibri"/>
                      </a:endParaRPr>
                    </a:p>
                  </a:txBody>
                  <a:tcPr marT="91425" marB="91425" marR="91425" marL="91425">
                    <a:lnL cap="flat" cmpd="sng" w="9525">
                      <a:solidFill>
                        <a:srgbClr val="C8CACC"/>
                      </a:solidFill>
                      <a:prstDash val="solid"/>
                      <a:round/>
                      <a:headEnd len="sm" w="sm" type="none"/>
                      <a:tailEnd len="sm" w="sm" type="none"/>
                    </a:lnL>
                    <a:lnR cap="flat" cmpd="sng" w="9525">
                      <a:solidFill>
                        <a:srgbClr val="C8CACC"/>
                      </a:solidFill>
                      <a:prstDash val="solid"/>
                      <a:round/>
                      <a:headEnd len="sm" w="sm" type="none"/>
                      <a:tailEnd len="sm" w="sm" type="none"/>
                    </a:lnR>
                    <a:lnT cap="flat" cmpd="sng" w="9525">
                      <a:solidFill>
                        <a:srgbClr val="C8CACC"/>
                      </a:solidFill>
                      <a:prstDash val="solid"/>
                      <a:round/>
                      <a:headEnd len="sm" w="sm" type="none"/>
                      <a:tailEnd len="sm" w="sm" type="none"/>
                    </a:lnT>
                    <a:lnB cap="flat" cmpd="sng" w="9525">
                      <a:solidFill>
                        <a:srgbClr val="C8CACC"/>
                      </a:solidFill>
                      <a:prstDash val="solid"/>
                      <a:round/>
                      <a:headEnd len="sm" w="sm" type="none"/>
                      <a:tailEnd len="sm" w="sm" type="none"/>
                    </a:lnB>
                  </a:tcPr>
                </a:tc>
              </a:tr>
              <a:tr h="330250">
                <a:tc>
                  <a:txBody>
                    <a:bodyPr>
                      <a:noAutofit/>
                    </a:bodyPr>
                    <a:lstStyle/>
                    <a:p>
                      <a:pPr indent="0" lvl="0" marL="0" rtl="0">
                        <a:lnSpc>
                          <a:spcPct val="115000"/>
                        </a:lnSpc>
                        <a:spcBef>
                          <a:spcPts val="0"/>
                        </a:spcBef>
                        <a:spcAft>
                          <a:spcPts val="0"/>
                        </a:spcAft>
                        <a:buNone/>
                      </a:pPr>
                      <a:r>
                        <a:rPr lang="en" sz="1100">
                          <a:latin typeface="Calibri"/>
                          <a:ea typeface="Calibri"/>
                          <a:cs typeface="Calibri"/>
                          <a:sym typeface="Calibri"/>
                        </a:rPr>
                        <a:t>Module 8  </a:t>
                      </a:r>
                      <a:endParaRPr sz="1100">
                        <a:latin typeface="Calibri"/>
                        <a:ea typeface="Calibri"/>
                        <a:cs typeface="Calibri"/>
                        <a:sym typeface="Calibri"/>
                      </a:endParaRPr>
                    </a:p>
                  </a:txBody>
                  <a:tcPr marT="91425" marB="91425" marR="91425" marL="91425">
                    <a:lnL cap="flat" cmpd="sng" w="9525">
                      <a:solidFill>
                        <a:srgbClr val="C8CACC"/>
                      </a:solidFill>
                      <a:prstDash val="solid"/>
                      <a:round/>
                      <a:headEnd len="sm" w="sm" type="none"/>
                      <a:tailEnd len="sm" w="sm" type="none"/>
                    </a:lnL>
                    <a:lnR cap="flat" cmpd="sng" w="9525">
                      <a:solidFill>
                        <a:srgbClr val="C8CACC"/>
                      </a:solidFill>
                      <a:prstDash val="solid"/>
                      <a:round/>
                      <a:headEnd len="sm" w="sm" type="none"/>
                      <a:tailEnd len="sm" w="sm" type="none"/>
                    </a:lnR>
                    <a:lnT cap="flat" cmpd="sng" w="9525">
                      <a:solidFill>
                        <a:srgbClr val="C8CACC"/>
                      </a:solidFill>
                      <a:prstDash val="solid"/>
                      <a:round/>
                      <a:headEnd len="sm" w="sm" type="none"/>
                      <a:tailEnd len="sm" w="sm" type="none"/>
                    </a:lnT>
                    <a:lnB cap="flat" cmpd="sng" w="9525">
                      <a:solidFill>
                        <a:srgbClr val="C8CACC"/>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1100">
                          <a:latin typeface="Calibri"/>
                          <a:ea typeface="Calibri"/>
                          <a:cs typeface="Calibri"/>
                          <a:sym typeface="Calibri"/>
                        </a:rPr>
                        <a:t>Enrollment  </a:t>
                      </a:r>
                      <a:endParaRPr sz="1100">
                        <a:latin typeface="Calibri"/>
                        <a:ea typeface="Calibri"/>
                        <a:cs typeface="Calibri"/>
                        <a:sym typeface="Calibri"/>
                      </a:endParaRPr>
                    </a:p>
                  </a:txBody>
                  <a:tcPr marT="91425" marB="91425" marR="91425" marL="91425">
                    <a:lnL cap="flat" cmpd="sng" w="9525">
                      <a:solidFill>
                        <a:srgbClr val="C8CACC"/>
                      </a:solidFill>
                      <a:prstDash val="solid"/>
                      <a:round/>
                      <a:headEnd len="sm" w="sm" type="none"/>
                      <a:tailEnd len="sm" w="sm" type="none"/>
                    </a:lnL>
                    <a:lnR cap="flat" cmpd="sng" w="9525">
                      <a:solidFill>
                        <a:srgbClr val="C8CACC"/>
                      </a:solidFill>
                      <a:prstDash val="solid"/>
                      <a:round/>
                      <a:headEnd len="sm" w="sm" type="none"/>
                      <a:tailEnd len="sm" w="sm" type="none"/>
                    </a:lnR>
                    <a:lnT cap="flat" cmpd="sng" w="9525">
                      <a:solidFill>
                        <a:srgbClr val="C8CACC"/>
                      </a:solidFill>
                      <a:prstDash val="solid"/>
                      <a:round/>
                      <a:headEnd len="sm" w="sm" type="none"/>
                      <a:tailEnd len="sm" w="sm" type="none"/>
                    </a:lnT>
                    <a:lnB cap="flat" cmpd="sng" w="9525">
                      <a:solidFill>
                        <a:srgbClr val="C8CACC"/>
                      </a:solidFill>
                      <a:prstDash val="solid"/>
                      <a:round/>
                      <a:headEnd len="sm" w="sm" type="none"/>
                      <a:tailEnd len="sm" w="sm" type="none"/>
                    </a:lnB>
                  </a:tcPr>
                </a:tc>
              </a:tr>
              <a:tr h="330250">
                <a:tc>
                  <a:txBody>
                    <a:bodyPr>
                      <a:noAutofit/>
                    </a:bodyPr>
                    <a:lstStyle/>
                    <a:p>
                      <a:pPr indent="0" lvl="0" marL="0" rtl="0">
                        <a:lnSpc>
                          <a:spcPct val="115000"/>
                        </a:lnSpc>
                        <a:spcBef>
                          <a:spcPts val="0"/>
                        </a:spcBef>
                        <a:spcAft>
                          <a:spcPts val="0"/>
                        </a:spcAft>
                        <a:buNone/>
                      </a:pPr>
                      <a:r>
                        <a:rPr lang="en" sz="1100">
                          <a:latin typeface="Calibri"/>
                          <a:ea typeface="Calibri"/>
                          <a:cs typeface="Calibri"/>
                          <a:sym typeface="Calibri"/>
                        </a:rPr>
                        <a:t>Module 9  </a:t>
                      </a:r>
                      <a:endParaRPr sz="1100">
                        <a:latin typeface="Calibri"/>
                        <a:ea typeface="Calibri"/>
                        <a:cs typeface="Calibri"/>
                        <a:sym typeface="Calibri"/>
                      </a:endParaRPr>
                    </a:p>
                  </a:txBody>
                  <a:tcPr marT="91425" marB="91425" marR="91425" marL="91425">
                    <a:lnL cap="flat" cmpd="sng" w="9525">
                      <a:solidFill>
                        <a:srgbClr val="C8CACC"/>
                      </a:solidFill>
                      <a:prstDash val="solid"/>
                      <a:round/>
                      <a:headEnd len="sm" w="sm" type="none"/>
                      <a:tailEnd len="sm" w="sm" type="none"/>
                    </a:lnL>
                    <a:lnR cap="flat" cmpd="sng" w="9525">
                      <a:solidFill>
                        <a:srgbClr val="C8CACC"/>
                      </a:solidFill>
                      <a:prstDash val="solid"/>
                      <a:round/>
                      <a:headEnd len="sm" w="sm" type="none"/>
                      <a:tailEnd len="sm" w="sm" type="none"/>
                    </a:lnR>
                    <a:lnT cap="flat" cmpd="sng" w="9525">
                      <a:solidFill>
                        <a:srgbClr val="C8CACC"/>
                      </a:solidFill>
                      <a:prstDash val="solid"/>
                      <a:round/>
                      <a:headEnd len="sm" w="sm" type="none"/>
                      <a:tailEnd len="sm" w="sm" type="none"/>
                    </a:lnT>
                    <a:lnB cap="flat" cmpd="sng" w="9525">
                      <a:solidFill>
                        <a:srgbClr val="C8CACC"/>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1100">
                          <a:latin typeface="Calibri"/>
                          <a:ea typeface="Calibri"/>
                          <a:cs typeface="Calibri"/>
                          <a:sym typeface="Calibri"/>
                        </a:rPr>
                        <a:t>Inquiry &amp; Thinking in the MM  </a:t>
                      </a:r>
                      <a:endParaRPr sz="1100">
                        <a:latin typeface="Calibri"/>
                        <a:ea typeface="Calibri"/>
                        <a:cs typeface="Calibri"/>
                        <a:sym typeface="Calibri"/>
                      </a:endParaRPr>
                    </a:p>
                  </a:txBody>
                  <a:tcPr marT="91425" marB="91425" marR="91425" marL="91425">
                    <a:lnL cap="flat" cmpd="sng" w="9525">
                      <a:solidFill>
                        <a:srgbClr val="C8CACC"/>
                      </a:solidFill>
                      <a:prstDash val="solid"/>
                      <a:round/>
                      <a:headEnd len="sm" w="sm" type="none"/>
                      <a:tailEnd len="sm" w="sm" type="none"/>
                    </a:lnL>
                    <a:lnR cap="flat" cmpd="sng" w="9525">
                      <a:solidFill>
                        <a:srgbClr val="C8CACC"/>
                      </a:solidFill>
                      <a:prstDash val="solid"/>
                      <a:round/>
                      <a:headEnd len="sm" w="sm" type="none"/>
                      <a:tailEnd len="sm" w="sm" type="none"/>
                    </a:lnR>
                    <a:lnT cap="flat" cmpd="sng" w="9525">
                      <a:solidFill>
                        <a:srgbClr val="C8CACC"/>
                      </a:solidFill>
                      <a:prstDash val="solid"/>
                      <a:round/>
                      <a:headEnd len="sm" w="sm" type="none"/>
                      <a:tailEnd len="sm" w="sm" type="none"/>
                    </a:lnT>
                    <a:lnB cap="flat" cmpd="sng" w="9525">
                      <a:solidFill>
                        <a:srgbClr val="C8CACC"/>
                      </a:solidFill>
                      <a:prstDash val="solid"/>
                      <a:round/>
                      <a:headEnd len="sm" w="sm" type="none"/>
                      <a:tailEnd len="sm" w="sm" type="none"/>
                    </a:lnB>
                  </a:tcPr>
                </a:tc>
              </a:tr>
              <a:tr h="330250">
                <a:tc>
                  <a:txBody>
                    <a:bodyPr>
                      <a:noAutofit/>
                    </a:bodyPr>
                    <a:lstStyle/>
                    <a:p>
                      <a:pPr indent="0" lvl="0" marL="0" rtl="0">
                        <a:lnSpc>
                          <a:spcPct val="115000"/>
                        </a:lnSpc>
                        <a:spcBef>
                          <a:spcPts val="0"/>
                        </a:spcBef>
                        <a:spcAft>
                          <a:spcPts val="0"/>
                        </a:spcAft>
                        <a:buNone/>
                      </a:pPr>
                      <a:r>
                        <a:rPr lang="en" sz="1100">
                          <a:latin typeface="Calibri"/>
                          <a:ea typeface="Calibri"/>
                          <a:cs typeface="Calibri"/>
                          <a:sym typeface="Calibri"/>
                        </a:rPr>
                        <a:t>Module 10  </a:t>
                      </a:r>
                      <a:endParaRPr sz="1100">
                        <a:latin typeface="Calibri"/>
                        <a:ea typeface="Calibri"/>
                        <a:cs typeface="Calibri"/>
                        <a:sym typeface="Calibri"/>
                      </a:endParaRPr>
                    </a:p>
                  </a:txBody>
                  <a:tcPr marT="91425" marB="91425" marR="91425" marL="91425">
                    <a:lnL cap="flat" cmpd="sng" w="9525">
                      <a:solidFill>
                        <a:srgbClr val="C8CACC"/>
                      </a:solidFill>
                      <a:prstDash val="solid"/>
                      <a:round/>
                      <a:headEnd len="sm" w="sm" type="none"/>
                      <a:tailEnd len="sm" w="sm" type="none"/>
                    </a:lnL>
                    <a:lnR cap="flat" cmpd="sng" w="9525">
                      <a:solidFill>
                        <a:srgbClr val="C8CACC"/>
                      </a:solidFill>
                      <a:prstDash val="solid"/>
                      <a:round/>
                      <a:headEnd len="sm" w="sm" type="none"/>
                      <a:tailEnd len="sm" w="sm" type="none"/>
                    </a:lnR>
                    <a:lnT cap="flat" cmpd="sng" w="9525">
                      <a:solidFill>
                        <a:srgbClr val="C8CACC"/>
                      </a:solidFill>
                      <a:prstDash val="solid"/>
                      <a:round/>
                      <a:headEnd len="sm" w="sm" type="none"/>
                      <a:tailEnd len="sm" w="sm" type="none"/>
                    </a:lnT>
                    <a:lnB cap="flat" cmpd="sng" w="9525">
                      <a:solidFill>
                        <a:srgbClr val="C8CACC"/>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1100">
                          <a:latin typeface="Calibri"/>
                          <a:ea typeface="Calibri"/>
                          <a:cs typeface="Calibri"/>
                          <a:sym typeface="Calibri"/>
                        </a:rPr>
                        <a:t>Collaboration in the MM  </a:t>
                      </a:r>
                      <a:endParaRPr sz="1100">
                        <a:latin typeface="Calibri"/>
                        <a:ea typeface="Calibri"/>
                        <a:cs typeface="Calibri"/>
                        <a:sym typeface="Calibri"/>
                      </a:endParaRPr>
                    </a:p>
                  </a:txBody>
                  <a:tcPr marT="91425" marB="91425" marR="91425" marL="91425">
                    <a:lnL cap="flat" cmpd="sng" w="9525">
                      <a:solidFill>
                        <a:srgbClr val="C8CACC"/>
                      </a:solidFill>
                      <a:prstDash val="solid"/>
                      <a:round/>
                      <a:headEnd len="sm" w="sm" type="none"/>
                      <a:tailEnd len="sm" w="sm" type="none"/>
                    </a:lnL>
                    <a:lnR cap="flat" cmpd="sng" w="9525">
                      <a:solidFill>
                        <a:srgbClr val="C8CACC"/>
                      </a:solidFill>
                      <a:prstDash val="solid"/>
                      <a:round/>
                      <a:headEnd len="sm" w="sm" type="none"/>
                      <a:tailEnd len="sm" w="sm" type="none"/>
                    </a:lnR>
                    <a:lnT cap="flat" cmpd="sng" w="9525">
                      <a:solidFill>
                        <a:srgbClr val="C8CACC"/>
                      </a:solidFill>
                      <a:prstDash val="solid"/>
                      <a:round/>
                      <a:headEnd len="sm" w="sm" type="none"/>
                      <a:tailEnd len="sm" w="sm" type="none"/>
                    </a:lnT>
                    <a:lnB cap="flat" cmpd="sng" w="9525">
                      <a:solidFill>
                        <a:srgbClr val="C8CACC"/>
                      </a:solidFill>
                      <a:prstDash val="solid"/>
                      <a:round/>
                      <a:headEnd len="sm" w="sm" type="none"/>
                      <a:tailEnd len="sm" w="sm" type="none"/>
                    </a:lnB>
                  </a:tcPr>
                </a:tc>
              </a:tr>
              <a:tr h="330250">
                <a:tc>
                  <a:txBody>
                    <a:bodyPr>
                      <a:noAutofit/>
                    </a:bodyPr>
                    <a:lstStyle/>
                    <a:p>
                      <a:pPr indent="0" lvl="0" marL="0" rtl="0">
                        <a:lnSpc>
                          <a:spcPct val="115000"/>
                        </a:lnSpc>
                        <a:spcBef>
                          <a:spcPts val="0"/>
                        </a:spcBef>
                        <a:spcAft>
                          <a:spcPts val="0"/>
                        </a:spcAft>
                        <a:buNone/>
                      </a:pPr>
                      <a:r>
                        <a:rPr lang="en" sz="1100">
                          <a:latin typeface="Calibri"/>
                          <a:ea typeface="Calibri"/>
                          <a:cs typeface="Calibri"/>
                          <a:sym typeface="Calibri"/>
                        </a:rPr>
                        <a:t>Module 11  </a:t>
                      </a:r>
                      <a:endParaRPr sz="1100">
                        <a:latin typeface="Calibri"/>
                        <a:ea typeface="Calibri"/>
                        <a:cs typeface="Calibri"/>
                        <a:sym typeface="Calibri"/>
                      </a:endParaRPr>
                    </a:p>
                  </a:txBody>
                  <a:tcPr marT="91425" marB="91425" marR="91425" marL="91425">
                    <a:lnL cap="flat" cmpd="sng" w="9525">
                      <a:solidFill>
                        <a:srgbClr val="C8CACC"/>
                      </a:solidFill>
                      <a:prstDash val="solid"/>
                      <a:round/>
                      <a:headEnd len="sm" w="sm" type="none"/>
                      <a:tailEnd len="sm" w="sm" type="none"/>
                    </a:lnL>
                    <a:lnR cap="flat" cmpd="sng" w="9525">
                      <a:solidFill>
                        <a:srgbClr val="C8CACC"/>
                      </a:solidFill>
                      <a:prstDash val="solid"/>
                      <a:round/>
                      <a:headEnd len="sm" w="sm" type="none"/>
                      <a:tailEnd len="sm" w="sm" type="none"/>
                    </a:lnR>
                    <a:lnT cap="flat" cmpd="sng" w="9525">
                      <a:solidFill>
                        <a:srgbClr val="C8CACC"/>
                      </a:solidFill>
                      <a:prstDash val="solid"/>
                      <a:round/>
                      <a:headEnd len="sm" w="sm" type="none"/>
                      <a:tailEnd len="sm" w="sm" type="none"/>
                    </a:lnT>
                    <a:lnB cap="flat" cmpd="sng" w="9525">
                      <a:solidFill>
                        <a:srgbClr val="C8CACC"/>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1100">
                          <a:latin typeface="Calibri"/>
                          <a:ea typeface="Calibri"/>
                          <a:cs typeface="Calibri"/>
                          <a:sym typeface="Calibri"/>
                        </a:rPr>
                        <a:t>Research in the MM  </a:t>
                      </a:r>
                      <a:endParaRPr sz="1100">
                        <a:latin typeface="Calibri"/>
                        <a:ea typeface="Calibri"/>
                        <a:cs typeface="Calibri"/>
                        <a:sym typeface="Calibri"/>
                      </a:endParaRPr>
                    </a:p>
                  </a:txBody>
                  <a:tcPr marT="91425" marB="91425" marR="91425" marL="91425">
                    <a:lnL cap="flat" cmpd="sng" w="9525">
                      <a:solidFill>
                        <a:srgbClr val="C8CACC"/>
                      </a:solidFill>
                      <a:prstDash val="solid"/>
                      <a:round/>
                      <a:headEnd len="sm" w="sm" type="none"/>
                      <a:tailEnd len="sm" w="sm" type="none"/>
                    </a:lnL>
                    <a:lnR cap="flat" cmpd="sng" w="9525">
                      <a:solidFill>
                        <a:srgbClr val="C8CACC"/>
                      </a:solidFill>
                      <a:prstDash val="solid"/>
                      <a:round/>
                      <a:headEnd len="sm" w="sm" type="none"/>
                      <a:tailEnd len="sm" w="sm" type="none"/>
                    </a:lnR>
                    <a:lnT cap="flat" cmpd="sng" w="9525">
                      <a:solidFill>
                        <a:srgbClr val="C8CACC"/>
                      </a:solidFill>
                      <a:prstDash val="solid"/>
                      <a:round/>
                      <a:headEnd len="sm" w="sm" type="none"/>
                      <a:tailEnd len="sm" w="sm" type="none"/>
                    </a:lnT>
                    <a:lnB cap="flat" cmpd="sng" w="9525">
                      <a:solidFill>
                        <a:srgbClr val="C8CACC"/>
                      </a:solidFill>
                      <a:prstDash val="solid"/>
                      <a:round/>
                      <a:headEnd len="sm" w="sm" type="none"/>
                      <a:tailEnd len="sm" w="sm" type="none"/>
                    </a:lnB>
                  </a:tcPr>
                </a:tc>
              </a:tr>
              <a:tr h="330250">
                <a:tc>
                  <a:txBody>
                    <a:bodyPr>
                      <a:noAutofit/>
                    </a:bodyPr>
                    <a:lstStyle/>
                    <a:p>
                      <a:pPr indent="0" lvl="0" marL="0" rtl="0">
                        <a:lnSpc>
                          <a:spcPct val="115000"/>
                        </a:lnSpc>
                        <a:spcBef>
                          <a:spcPts val="0"/>
                        </a:spcBef>
                        <a:spcAft>
                          <a:spcPts val="0"/>
                        </a:spcAft>
                        <a:buNone/>
                      </a:pPr>
                      <a:r>
                        <a:rPr lang="en" sz="1100">
                          <a:latin typeface="Calibri"/>
                          <a:ea typeface="Calibri"/>
                          <a:cs typeface="Calibri"/>
                          <a:sym typeface="Calibri"/>
                        </a:rPr>
                        <a:t>Module 12 </a:t>
                      </a:r>
                      <a:endParaRPr sz="1100">
                        <a:latin typeface="Calibri"/>
                        <a:ea typeface="Calibri"/>
                        <a:cs typeface="Calibri"/>
                        <a:sym typeface="Calibri"/>
                      </a:endParaRPr>
                    </a:p>
                  </a:txBody>
                  <a:tcPr marT="91425" marB="91425" marR="91425" marL="91425">
                    <a:lnL cap="flat" cmpd="sng" w="9525">
                      <a:solidFill>
                        <a:srgbClr val="C8CACC"/>
                      </a:solidFill>
                      <a:prstDash val="solid"/>
                      <a:round/>
                      <a:headEnd len="sm" w="sm" type="none"/>
                      <a:tailEnd len="sm" w="sm" type="none"/>
                    </a:lnL>
                    <a:lnR cap="flat" cmpd="sng" w="9525">
                      <a:solidFill>
                        <a:srgbClr val="C8CACC"/>
                      </a:solidFill>
                      <a:prstDash val="solid"/>
                      <a:round/>
                      <a:headEnd len="sm" w="sm" type="none"/>
                      <a:tailEnd len="sm" w="sm" type="none"/>
                    </a:lnR>
                    <a:lnT cap="flat" cmpd="sng" w="9525">
                      <a:solidFill>
                        <a:srgbClr val="C8CACC"/>
                      </a:solidFill>
                      <a:prstDash val="solid"/>
                      <a:round/>
                      <a:headEnd len="sm" w="sm" type="none"/>
                      <a:tailEnd len="sm" w="sm" type="none"/>
                    </a:lnT>
                    <a:lnB cap="flat" cmpd="sng" w="9525">
                      <a:solidFill>
                        <a:srgbClr val="C8CACC"/>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1100">
                          <a:latin typeface="Calibri"/>
                          <a:ea typeface="Calibri"/>
                          <a:cs typeface="Calibri"/>
                          <a:sym typeface="Calibri"/>
                        </a:rPr>
                        <a:t>Issues in Meta Major/Wrap Up </a:t>
                      </a:r>
                      <a:endParaRPr sz="1100">
                        <a:latin typeface="Calibri"/>
                        <a:ea typeface="Calibri"/>
                        <a:cs typeface="Calibri"/>
                        <a:sym typeface="Calibri"/>
                      </a:endParaRPr>
                    </a:p>
                  </a:txBody>
                  <a:tcPr marT="91425" marB="91425" marR="91425" marL="91425">
                    <a:lnL cap="flat" cmpd="sng" w="9525">
                      <a:solidFill>
                        <a:srgbClr val="C8CACC"/>
                      </a:solidFill>
                      <a:prstDash val="solid"/>
                      <a:round/>
                      <a:headEnd len="sm" w="sm" type="none"/>
                      <a:tailEnd len="sm" w="sm" type="none"/>
                    </a:lnL>
                    <a:lnR cap="flat" cmpd="sng" w="9525">
                      <a:solidFill>
                        <a:srgbClr val="C8CACC"/>
                      </a:solidFill>
                      <a:prstDash val="solid"/>
                      <a:round/>
                      <a:headEnd len="sm" w="sm" type="none"/>
                      <a:tailEnd len="sm" w="sm" type="none"/>
                    </a:lnR>
                    <a:lnT cap="flat" cmpd="sng" w="9525">
                      <a:solidFill>
                        <a:srgbClr val="C8CACC"/>
                      </a:solidFill>
                      <a:prstDash val="solid"/>
                      <a:round/>
                      <a:headEnd len="sm" w="sm" type="none"/>
                      <a:tailEnd len="sm" w="sm" type="none"/>
                    </a:lnT>
                    <a:lnB cap="flat" cmpd="sng" w="9525">
                      <a:solidFill>
                        <a:srgbClr val="C8CACC"/>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Shape 116"/>
          <p:cNvSpPr txBox="1"/>
          <p:nvPr>
            <p:ph type="title"/>
          </p:nvPr>
        </p:nvSpPr>
        <p:spPr>
          <a:xfrm>
            <a:off x="540300" y="3759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6AA84F"/>
                </a:solidFill>
              </a:rPr>
              <a:t>Triangulation</a:t>
            </a:r>
            <a:endParaRPr>
              <a:solidFill>
                <a:srgbClr val="6AA84F"/>
              </a:solidFill>
            </a:endParaRPr>
          </a:p>
        </p:txBody>
      </p:sp>
      <p:sp>
        <p:nvSpPr>
          <p:cNvPr id="117" name="Shape 117"/>
          <p:cNvSpPr txBox="1"/>
          <p:nvPr>
            <p:ph idx="1" type="body"/>
          </p:nvPr>
        </p:nvSpPr>
        <p:spPr>
          <a:xfrm>
            <a:off x="540300" y="1152475"/>
            <a:ext cx="44493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Dedicated Advisor</a:t>
            </a:r>
            <a:endParaRPr/>
          </a:p>
          <a:p>
            <a:pPr indent="0" lvl="0" marL="0">
              <a:spcBef>
                <a:spcPts val="1600"/>
              </a:spcBef>
              <a:spcAft>
                <a:spcPts val="0"/>
              </a:spcAft>
              <a:buNone/>
            </a:pPr>
            <a:r>
              <a:rPr lang="en"/>
              <a:t>Milestone Course Instructor</a:t>
            </a:r>
            <a:endParaRPr/>
          </a:p>
          <a:p>
            <a:pPr indent="0" lvl="0" marL="0">
              <a:spcBef>
                <a:spcPts val="1600"/>
              </a:spcBef>
              <a:spcAft>
                <a:spcPts val="0"/>
              </a:spcAft>
              <a:buNone/>
            </a:pPr>
            <a:r>
              <a:rPr lang="en"/>
              <a:t>PDX Instructor</a:t>
            </a:r>
            <a:endParaRPr/>
          </a:p>
          <a:p>
            <a:pPr indent="0" lvl="0" marL="0">
              <a:spcBef>
                <a:spcPts val="1600"/>
              </a:spcBef>
              <a:spcAft>
                <a:spcPts val="0"/>
              </a:spcAft>
              <a:buNone/>
            </a:pPr>
            <a:r>
              <a:rPr lang="en"/>
              <a:t>Coach/Activity Liaison</a:t>
            </a:r>
            <a:endParaRPr/>
          </a:p>
          <a:p>
            <a:pPr indent="0" lvl="0" marL="0">
              <a:spcBef>
                <a:spcPts val="1600"/>
              </a:spcBef>
              <a:spcAft>
                <a:spcPts val="1600"/>
              </a:spcAft>
              <a:buNone/>
            </a:pPr>
            <a:r>
              <a:rPr lang="en"/>
              <a:t>Intentional Learning Community (Cohort)</a:t>
            </a:r>
            <a:endParaRPr/>
          </a:p>
        </p:txBody>
      </p:sp>
      <p:pic>
        <p:nvPicPr>
          <p:cNvPr id="118" name="Shape 118"/>
          <p:cNvPicPr preferRelativeResize="0"/>
          <p:nvPr/>
        </p:nvPicPr>
        <p:blipFill>
          <a:blip r:embed="rId3">
            <a:alphaModFix/>
          </a:blip>
          <a:stretch>
            <a:fillRect/>
          </a:stretch>
        </p:blipFill>
        <p:spPr>
          <a:xfrm>
            <a:off x="5375975" y="749825"/>
            <a:ext cx="2851425" cy="2851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