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Student Success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'Student Success'!$B$1</c:f>
              <c:strCache>
                <c:ptCount val="1"/>
                <c:pt idx="0">
                  <c:v>Butler Percentage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'Student Success'!$A$2:$A$6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'Student Success'!$B$2:$B$6</c:f>
              <c:numCache>
                <c:formatCode>General</c:formatCode>
                <c:ptCount val="5"/>
                <c:pt idx="0">
                  <c:v>53.1</c:v>
                </c:pt>
                <c:pt idx="1">
                  <c:v>50.7</c:v>
                </c:pt>
                <c:pt idx="2">
                  <c:v>51.3</c:v>
                </c:pt>
                <c:pt idx="3">
                  <c:v>53.7</c:v>
                </c:pt>
                <c:pt idx="4">
                  <c:v>53.3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561-4F29-8142-4E2A2BF845C0}"/>
            </c:ext>
          </c:extLst>
        </c:ser>
        <c:ser>
          <c:idx val="1"/>
          <c:order val="1"/>
          <c:tx>
            <c:strRef>
              <c:f>'Student Success'!$C$1</c:f>
              <c:strCache>
                <c:ptCount val="1"/>
                <c:pt idx="0">
                  <c:v>Peer Basket Percentage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'Student Success'!$A$2:$A$6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'Student Success'!$C$2:$C$6</c:f>
              <c:numCache>
                <c:formatCode>General</c:formatCode>
                <c:ptCount val="5"/>
                <c:pt idx="0">
                  <c:v>47.760000000000005</c:v>
                </c:pt>
                <c:pt idx="1">
                  <c:v>47.900000000000006</c:v>
                </c:pt>
                <c:pt idx="2">
                  <c:v>49.14</c:v>
                </c:pt>
                <c:pt idx="3">
                  <c:v>51.5</c:v>
                </c:pt>
                <c:pt idx="4">
                  <c:v>54.58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561-4F29-8142-4E2A2BF845C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056418128"/>
        <c:axId val="1056416880"/>
      </c:barChart>
      <c:catAx>
        <c:axId val="105641812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Data and</a:t>
                </a:r>
                <a:r>
                  <a:rPr lang="en-US" baseline="0" dirty="0"/>
                  <a:t> year submitted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056416880"/>
        <c:crosses val="autoZero"/>
        <c:auto val="1"/>
        <c:lblAlgn val="ctr"/>
        <c:lblOffset val="100"/>
        <c:noMultiLvlLbl val="0"/>
      </c:catAx>
      <c:valAx>
        <c:axId val="105641688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</a:t>
                </a:r>
                <a:r>
                  <a:rPr lang="en-US" baseline="0" dirty="0"/>
                  <a:t> successful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105641812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Employment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0492088488938884"/>
          <c:y val="0.1069231009092359"/>
          <c:w val="0.77949469952619554"/>
          <c:h val="0.6297672857678366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Employment!$B$1</c:f>
              <c:strCache>
                <c:ptCount val="1"/>
                <c:pt idx="0">
                  <c:v>Butler Percentage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Employment!$A$2:$A$6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Employment!$B$2:$B$6</c:f>
              <c:numCache>
                <c:formatCode>General</c:formatCode>
                <c:ptCount val="5"/>
                <c:pt idx="0">
                  <c:v>64</c:v>
                </c:pt>
                <c:pt idx="1">
                  <c:v>63.5</c:v>
                </c:pt>
                <c:pt idx="2">
                  <c:v>61.4</c:v>
                </c:pt>
                <c:pt idx="3">
                  <c:v>60.4</c:v>
                </c:pt>
                <c:pt idx="4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B1-41B7-B448-183B61DA05DB}"/>
            </c:ext>
          </c:extLst>
        </c:ser>
        <c:ser>
          <c:idx val="1"/>
          <c:order val="1"/>
          <c:tx>
            <c:strRef>
              <c:f>Employment!$C$1</c:f>
              <c:strCache>
                <c:ptCount val="1"/>
                <c:pt idx="0">
                  <c:v>Peer Basket Percentage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Employment!$A$2:$A$6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Employment!$C$2:$C$6</c:f>
              <c:numCache>
                <c:formatCode>General</c:formatCode>
                <c:ptCount val="5"/>
                <c:pt idx="0">
                  <c:v>61.06</c:v>
                </c:pt>
                <c:pt idx="1">
                  <c:v>60.44</c:v>
                </c:pt>
                <c:pt idx="2">
                  <c:v>59.239999999999995</c:v>
                </c:pt>
                <c:pt idx="3">
                  <c:v>56.96</c:v>
                </c:pt>
                <c:pt idx="4">
                  <c:v>56.780000000000008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B1-41B7-B448-183B61DA05D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20102608"/>
        <c:axId val="820102192"/>
      </c:barChart>
      <c:catAx>
        <c:axId val="820102608"/>
        <c:scaling>
          <c:orientation val="minMax"/>
        </c:scaling>
        <c:delete val="1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data and year of submission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20102192"/>
        <c:crosses val="autoZero"/>
        <c:auto val="1"/>
        <c:lblAlgn val="ctr"/>
        <c:lblOffset val="100"/>
        <c:noMultiLvlLbl val="0"/>
      </c:catAx>
      <c:valAx>
        <c:axId val="820102192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%</a:t>
                </a:r>
                <a:r>
                  <a:rPr lang="en-US" baseline="0" dirty="0"/>
                  <a:t> grads employed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crossAx val="82010260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  <c:userShapes r:id="rId5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Tuition dependency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24843084570760532"/>
          <c:y val="0.13097075763056121"/>
          <c:w val="0.72614664295995257"/>
          <c:h val="0.6678979120110838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'Tuition Dependency'!$B$1</c:f>
              <c:strCache>
                <c:ptCount val="1"/>
                <c:pt idx="0">
                  <c:v>Butler Percentage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'Tuition Dependency'!$A$2:$A$6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'Tuition Dependency'!$B$2:$B$6</c:f>
              <c:numCache>
                <c:formatCode>General</c:formatCode>
                <c:ptCount val="5"/>
                <c:pt idx="0">
                  <c:v>18.100000000000001</c:v>
                </c:pt>
                <c:pt idx="1">
                  <c:v>19.100000000000001</c:v>
                </c:pt>
                <c:pt idx="2">
                  <c:v>19.899999999999999</c:v>
                </c:pt>
                <c:pt idx="3">
                  <c:v>19.100000000000001</c:v>
                </c:pt>
                <c:pt idx="4">
                  <c:v>19.5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D25-4A0A-8F02-CCF9DDE05F4C}"/>
            </c:ext>
          </c:extLst>
        </c:ser>
        <c:ser>
          <c:idx val="1"/>
          <c:order val="1"/>
          <c:tx>
            <c:strRef>
              <c:f>'Tuition Dependency'!$C$1</c:f>
              <c:strCache>
                <c:ptCount val="1"/>
                <c:pt idx="0">
                  <c:v>Peer Basket Percentage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'Tuition Dependency'!$A$2:$A$6</c:f>
              <c:strCache>
                <c:ptCount val="5"/>
                <c:pt idx="0">
                  <c:v>2013-14</c:v>
                </c:pt>
                <c:pt idx="1">
                  <c:v>2014-15</c:v>
                </c:pt>
                <c:pt idx="2">
                  <c:v>2015-16</c:v>
                </c:pt>
                <c:pt idx="3">
                  <c:v>2016-17</c:v>
                </c:pt>
                <c:pt idx="4">
                  <c:v>2017-18</c:v>
                </c:pt>
              </c:strCache>
            </c:strRef>
          </c:cat>
          <c:val>
            <c:numRef>
              <c:f>'Tuition Dependency'!$C$2:$C$6</c:f>
              <c:numCache>
                <c:formatCode>General</c:formatCode>
                <c:ptCount val="5"/>
                <c:pt idx="0">
                  <c:v>17.259999999999998</c:v>
                </c:pt>
                <c:pt idx="1">
                  <c:v>16.119999999999997</c:v>
                </c:pt>
                <c:pt idx="2">
                  <c:v>16.199999999999996</c:v>
                </c:pt>
                <c:pt idx="3">
                  <c:v>17.96</c:v>
                </c:pt>
                <c:pt idx="4">
                  <c:v>18.119999999999997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D25-4A0A-8F02-CCF9DDE05F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1616424655"/>
        <c:axId val="1616425071"/>
      </c:barChart>
      <c:catAx>
        <c:axId val="1616424655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 of data submission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425071"/>
        <c:crosses val="autoZero"/>
        <c:auto val="1"/>
        <c:lblAlgn val="ctr"/>
        <c:lblOffset val="100"/>
        <c:noMultiLvlLbl val="0"/>
      </c:catAx>
      <c:valAx>
        <c:axId val="161642507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900" b="1" i="0" u="none" strike="noStrike" kern="1200" cap="all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Tuition as % of Revenue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900" b="1" i="0" u="none" strike="noStrike" kern="1200" cap="all" baseline="0">
                  <a:solidFill>
                    <a:schemeClr val="lt1">
                      <a:lumMod val="8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6424655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lt1">
                <a:lumMod val="95000"/>
                <a:alpha val="54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100" baseline="0">
                <a:solidFill>
                  <a:schemeClr val="lt1">
                    <a:lumMod val="95000"/>
                  </a:schemeClr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pPr>
            <a:r>
              <a:rPr lang="en-US" dirty="0"/>
              <a:t>Fall to Fall FTE Enrollment</a:t>
            </a:r>
            <a:r>
              <a:rPr lang="en-US" baseline="0" dirty="0"/>
              <a:t> </a:t>
            </a:r>
            <a:r>
              <a:rPr lang="en-US" dirty="0"/>
              <a:t>Change %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spc="100" baseline="0">
              <a:solidFill>
                <a:schemeClr val="lt1">
                  <a:lumMod val="95000"/>
                </a:schemeClr>
              </a:solidFill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1110626961103547"/>
          <c:y val="0.124602048857368"/>
          <c:w val="0.86683859254435303"/>
          <c:h val="0.72453851070034681"/>
        </c:manualLayout>
      </c:layout>
      <c:barChart>
        <c:barDir val="col"/>
        <c:grouping val="clustered"/>
        <c:varyColors val="0"/>
        <c:ser>
          <c:idx val="0"/>
          <c:order val="0"/>
          <c:tx>
            <c:v>Butler FTE Change</c:v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'Fall to Fall FTE Change'!$A$3:$A$7</c:f>
              <c:strCache>
                <c:ptCount val="5"/>
                <c:pt idx="0">
                  <c:v>Fall 2014</c:v>
                </c:pt>
                <c:pt idx="1">
                  <c:v>Fall 2015</c:v>
                </c:pt>
                <c:pt idx="2">
                  <c:v>Fall 2016</c:v>
                </c:pt>
                <c:pt idx="3">
                  <c:v>Fall 2017</c:v>
                </c:pt>
                <c:pt idx="4">
                  <c:v>Fall 2018</c:v>
                </c:pt>
              </c:strCache>
            </c:strRef>
          </c:cat>
          <c:val>
            <c:numRef>
              <c:f>'Fall to Fall FTE Change'!$C$3:$C$7</c:f>
              <c:numCache>
                <c:formatCode>0.0%</c:formatCode>
                <c:ptCount val="5"/>
                <c:pt idx="0">
                  <c:v>-3.1097663472852581E-2</c:v>
                </c:pt>
                <c:pt idx="1">
                  <c:v>1.040943789035392E-3</c:v>
                </c:pt>
                <c:pt idx="2">
                  <c:v>3.050259965337955E-2</c:v>
                </c:pt>
                <c:pt idx="3">
                  <c:v>-6.1385805583585605E-2</c:v>
                </c:pt>
                <c:pt idx="4">
                  <c:v>-4.5869915785701487E-2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8D-4ACD-9177-8CC66AF36233}"/>
            </c:ext>
          </c:extLst>
        </c:ser>
        <c:ser>
          <c:idx val="1"/>
          <c:order val="1"/>
          <c:tx>
            <c:v>Peer Basket FTE Change</c:v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lt1">
                        <a:lumMod val="8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lt1">
                          <a:lumMod val="95000"/>
                          <a:alpha val="54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'Fall to Fall FTE Change'!$A$3:$A$7</c:f>
              <c:strCache>
                <c:ptCount val="5"/>
                <c:pt idx="0">
                  <c:v>Fall 2014</c:v>
                </c:pt>
                <c:pt idx="1">
                  <c:v>Fall 2015</c:v>
                </c:pt>
                <c:pt idx="2">
                  <c:v>Fall 2016</c:v>
                </c:pt>
                <c:pt idx="3">
                  <c:v>Fall 2017</c:v>
                </c:pt>
                <c:pt idx="4">
                  <c:v>Fall 2018</c:v>
                </c:pt>
              </c:strCache>
            </c:strRef>
          </c:cat>
          <c:val>
            <c:numRef>
              <c:f>'Fall to Fall FTE Change'!$D$3:$D$7</c:f>
              <c:numCache>
                <c:formatCode>0.0%</c:formatCode>
                <c:ptCount val="5"/>
                <c:pt idx="0">
                  <c:v>-3.5664046338436076E-2</c:v>
                </c:pt>
                <c:pt idx="1">
                  <c:v>-3.7068817573365366E-2</c:v>
                </c:pt>
                <c:pt idx="2">
                  <c:v>-1.0292283015505258E-2</c:v>
                </c:pt>
                <c:pt idx="3">
                  <c:v>-2.2824472155944717E-2</c:v>
                </c:pt>
                <c:pt idx="4">
                  <c:v>-2.5292545839859945E-2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B8D-4ACD-9177-8CC66AF362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872594400"/>
        <c:axId val="872594816"/>
      </c:barChart>
      <c:catAx>
        <c:axId val="8725944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lt1">
                <a:lumMod val="95000"/>
                <a:alpha val="54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594816"/>
        <c:crosses val="autoZero"/>
        <c:auto val="1"/>
        <c:lblAlgn val="ctr"/>
        <c:lblOffset val="100"/>
        <c:noMultiLvlLbl val="0"/>
      </c:catAx>
      <c:valAx>
        <c:axId val="872594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lt1">
                  <a:lumMod val="95000"/>
                  <a:alpha val="10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lt1">
                    <a:lumMod val="8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25944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lt1">
                  <a:lumMod val="8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dk1">
            <a:lumMod val="65000"/>
            <a:lumOff val="35000"/>
          </a:schemeClr>
        </a:gs>
        <a:gs pos="100000">
          <a:schemeClr val="dk1">
            <a:lumMod val="85000"/>
            <a:lumOff val="15000"/>
          </a:schemeClr>
        </a:gs>
      </a:gsLst>
      <a:path path="circle">
        <a:fillToRect l="50000" t="50000" r="50000" b="50000"/>
      </a:path>
      <a:tileRect/>
    </a:gradFill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9">
  <cs:axisTitle>
    <cs:lnRef idx="0"/>
    <cs:fillRef idx="0"/>
    <cs:effectRef idx="0"/>
    <cs:fontRef idx="minor">
      <a:schemeClr val="lt1">
        <a:lumMod val="85000"/>
      </a:schemeClr>
    </cs:fontRef>
    <cs:defRPr sz="900" b="1" kern="1200" cap="all"/>
  </cs:axisTitle>
  <cs:category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dk1">
              <a:lumMod val="65000"/>
              <a:lumOff val="35000"/>
            </a:schemeClr>
          </a:gs>
          <a:gs pos="100000">
            <a:schemeClr val="dk1">
              <a:lumMod val="85000"/>
              <a:lumOff val="15000"/>
            </a:schemeClr>
          </a:gs>
        </a:gsLst>
        <a:path path="circle">
          <a:fillToRect l="50000" t="50000" r="50000" b="50000"/>
        </a:path>
        <a:tileRect/>
      </a:gradFill>
    </cs:spPr>
    <cs:defRPr sz="1000" kern="1200"/>
  </cs:chartArea>
  <cs:dataLabel>
    <cs:lnRef idx="0"/>
    <cs:fillRef idx="0"/>
    <cs:effectRef idx="0"/>
    <cs:fontRef idx="minor">
      <a:schemeClr val="lt1">
        <a:lumMod val="8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lt1"/>
    </cs:fontRef>
  </cs:dataPoint>
  <cs:dataPoint3D>
    <cs:lnRef idx="0"/>
    <cs:fillRef idx="3">
      <cs:styleClr val="auto"/>
    </cs:fillRef>
    <cs:effectRef idx="3"/>
    <cs:fontRef idx="minor">
      <a:schemeClr val="lt1"/>
    </cs:fontRef>
  </cs:dataPoint3D>
  <cs:dataPointLine>
    <cs:lnRef idx="0">
      <cs:styleClr val="auto"/>
    </cs:lnRef>
    <cs:fillRef idx="3"/>
    <cs:effectRef idx="3"/>
    <cs:fontRef idx="minor">
      <a:schemeClr val="lt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lt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lt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lt1">
        <a:lumMod val="85000"/>
      </a:schemeClr>
    </cs:fontRef>
    <cs:spPr>
      <a:ln w="9525">
        <a:solidFill>
          <a:schemeClr val="lt1">
            <a:lumMod val="95000"/>
            <a:alpha val="54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lt1"/>
    </cs:fontRef>
    <cs:spPr>
      <a:solidFill>
        <a:schemeClr val="dk1">
          <a:lumMod val="75000"/>
          <a:lumOff val="25000"/>
        </a:schemeClr>
      </a:solidFill>
      <a:ln w="9525">
        <a:solidFill>
          <a:schemeClr val="lt1">
            <a:lumMod val="95000"/>
            <a:alpha val="54000"/>
          </a:schemeClr>
        </a:solidFill>
      </a:ln>
    </cs:spPr>
  </cs:downBar>
  <cs:drop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10000"/>
          </a:schemeClr>
        </a:solidFill>
        <a:round/>
      </a:ln>
    </cs:spPr>
  </cs:gridlineMajor>
  <cs:gridlineMinor>
    <cs:lnRef idx="0"/>
    <cs:fillRef idx="0"/>
    <cs:effectRef idx="0"/>
    <cs:fontRef idx="minor">
      <a:schemeClr val="lt1"/>
    </cs:fontRef>
    <cs:spPr>
      <a:ln>
        <a:solidFill>
          <a:schemeClr val="lt1">
            <a:lumMod val="95000"/>
            <a:alpha val="5000"/>
          </a:schemeClr>
        </a:solidFill>
      </a:ln>
    </cs:spPr>
  </cs:gridlineMinor>
  <cs:hiLo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lt1"/>
    </cs:fontRef>
    <cs:spPr>
      <a:ln w="9525">
        <a:solidFill>
          <a:schemeClr val="lt1">
            <a:lumMod val="95000"/>
            <a:alpha val="54000"/>
          </a:schemeClr>
        </a:solidFill>
      </a:ln>
    </cs:spPr>
  </cs:leaderLine>
  <cs:legend>
    <cs:lnRef idx="0"/>
    <cs:fillRef idx="0"/>
    <cs:effectRef idx="0"/>
    <cs:fontRef idx="minor">
      <a:schemeClr val="lt1">
        <a:lumMod val="8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lt1">
        <a:lumMod val="85000"/>
      </a:schemeClr>
    </cs:fontRef>
    <cs:spPr>
      <a:ln w="12700" cap="flat" cmpd="sng" algn="ctr">
        <a:solidFill>
          <a:schemeClr val="lt1">
            <a:lumMod val="95000"/>
            <a:alpha val="54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lt1"/>
    </cs:fontRef>
    <cs:spPr>
      <a:ln w="9525" cap="flat" cmpd="sng" algn="ctr">
        <a:solidFill>
          <a:schemeClr val="lt1">
            <a:lumMod val="95000"/>
            <a:alpha val="54000"/>
          </a:schemeClr>
        </a:solidFill>
        <a:round/>
      </a:ln>
    </cs:spPr>
  </cs:seriesLine>
  <cs:title>
    <cs:lnRef idx="0"/>
    <cs:fillRef idx="0"/>
    <cs:effectRef idx="0"/>
    <cs:fontRef idx="minor">
      <a:schemeClr val="lt1">
        <a:lumMod val="95000"/>
      </a:schemeClr>
    </cs:fontRef>
    <cs:defRPr sz="1600" b="1" kern="1200" spc="100" baseline="0">
      <a:effectLst>
        <a:outerShdw blurRad="50800" dist="38100" dir="5400000" algn="t" rotWithShape="0">
          <a:prstClr val="black">
            <a:alpha val="40000"/>
          </a:prstClr>
        </a:outerShdw>
      </a:effectLst>
    </cs:defRPr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lt1">
        <a:lumMod val="85000"/>
      </a:schemeClr>
    </cs:fontRef>
    <cs:defRPr sz="900" kern="1200"/>
  </cs:trendlineLabel>
  <cs:upBar>
    <cs:lnRef idx="0"/>
    <cs:fillRef idx="0"/>
    <cs:effectRef idx="0"/>
    <cs:fontRef idx="minor">
      <a:schemeClr val="lt1"/>
    </cs:fontRef>
    <cs:spPr>
      <a:solidFill>
        <a:schemeClr val="lt1"/>
      </a:solidFill>
      <a:ln w="9525">
        <a:solidFill>
          <a:schemeClr val="lt1">
            <a:lumMod val="95000"/>
            <a:alpha val="54000"/>
          </a:schemeClr>
        </a:solidFill>
      </a:ln>
    </cs:spPr>
  </cs:upBar>
  <cs:valueAxis>
    <cs:lnRef idx="0"/>
    <cs:fillRef idx="0"/>
    <cs:effectRef idx="0"/>
    <cs:fontRef idx="minor">
      <a:schemeClr val="lt1">
        <a:lumMod val="8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0.04558</cdr:x>
      <cdr:y>0.03728</cdr:y>
    </cdr:from>
    <cdr:to>
      <cdr:x>0.09259</cdr:x>
      <cdr:y>0.07237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304773" y="161922"/>
          <a:ext cx="314351" cy="15240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600" i="1" dirty="0">
            <a:solidFill>
              <a:srgbClr val="00B0F0"/>
            </a:solidFill>
          </a:endParaRP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0.03597</cdr:x>
      <cdr:y>0.06683</cdr:y>
    </cdr:from>
    <cdr:to>
      <cdr:x>0.2446</cdr:x>
      <cdr:y>0.14558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38125" y="266700"/>
          <a:ext cx="1381125" cy="31432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0.03597</cdr:x>
      <cdr:y>0.06921</cdr:y>
    </cdr:from>
    <cdr:to>
      <cdr:x>0.24604</cdr:x>
      <cdr:y>0.13604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8125" y="276225"/>
          <a:ext cx="1390650" cy="2667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986F57-94EB-4B11-B44F-CE04A546BA8E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6F1B8C-57C3-4721-BF5E-1EDF36DA50D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3395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6F1B8C-57C3-4721-BF5E-1EDF36DA50D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882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06994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645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09503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0078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72017563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46023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894513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852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712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81427197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903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02F6F263-5BD7-4C5E-B5C3-E3B2DB397CA2}" type="datetimeFigureOut">
              <a:rPr lang="en-US" smtClean="0"/>
              <a:t>4/1/2019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297CD6AB-3B4A-4BE9-AF5F-9352B1E474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2145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Benchmarking for Excellence</a:t>
            </a:r>
            <a:br>
              <a:rPr lang="en-US" dirty="0" smtClean="0"/>
            </a:br>
            <a:r>
              <a:rPr lang="en-US" dirty="0" smtClean="0"/>
              <a:t>Butler vs Peers: A Five Year Trend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Updated AY 2019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9635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Data Source, Peer Basket, and Year of Submission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247537"/>
          </a:xfrm>
        </p:spPr>
        <p:txBody>
          <a:bodyPr>
            <a:normAutofit/>
          </a:bodyPr>
          <a:lstStyle/>
          <a:p>
            <a:r>
              <a:rPr lang="en-US" sz="3200" dirty="0"/>
              <a:t>D</a:t>
            </a:r>
            <a:r>
              <a:rPr lang="en-US" sz="3200" dirty="0" smtClean="0"/>
              <a:t>ata Source</a:t>
            </a:r>
            <a:r>
              <a:rPr lang="en-US" dirty="0" smtClean="0"/>
              <a:t>: Kansas Higher Education Statistics (KHESTATS) Portal of the Kansas Board of Regents</a:t>
            </a:r>
          </a:p>
          <a:p>
            <a:r>
              <a:rPr lang="en-US" sz="3200" dirty="0" smtClean="0"/>
              <a:t>Peer Basket</a:t>
            </a:r>
            <a:r>
              <a:rPr lang="en-US" dirty="0" smtClean="0"/>
              <a:t>: A pool of five other public community colleges in Kansas whose aggregated data is used for comparison purposes</a:t>
            </a:r>
          </a:p>
          <a:p>
            <a:r>
              <a:rPr lang="en-US" sz="3200" dirty="0" smtClean="0"/>
              <a:t>Year of Submission</a:t>
            </a:r>
            <a:r>
              <a:rPr lang="en-US" dirty="0" smtClean="0"/>
              <a:t>: The Academic Year during which the data is submitted to KBOR (which generally lags a year from the currency of the data)</a:t>
            </a:r>
          </a:p>
        </p:txBody>
      </p:sp>
    </p:spTree>
    <p:extLst>
      <p:ext uri="{BB962C8B-B14F-4D97-AF65-F5344CB8AC3E}">
        <p14:creationId xmlns:p14="http://schemas.microsoft.com/office/powerpoint/2010/main" val="3060858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Benchmarks for Butler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Butler seeks to be at least comparable to its peers in four comprehensive measurement indicators as described below:</a:t>
            </a:r>
          </a:p>
          <a:p>
            <a:r>
              <a:rPr lang="en-US" i="1" dirty="0" smtClean="0"/>
              <a:t>Student Success: Higher Percentage than Peer Basket or at par</a:t>
            </a:r>
          </a:p>
          <a:p>
            <a:r>
              <a:rPr lang="en-US" i="1" dirty="0" smtClean="0"/>
              <a:t>Employment: Higher Percentage than Peer Basket or at par</a:t>
            </a:r>
          </a:p>
          <a:p>
            <a:r>
              <a:rPr lang="en-US" i="1" dirty="0" smtClean="0"/>
              <a:t>Tuition Dependency: </a:t>
            </a:r>
            <a:r>
              <a:rPr lang="en-US" i="1" dirty="0" smtClean="0"/>
              <a:t>Within </a:t>
            </a:r>
            <a:r>
              <a:rPr lang="en-US" i="1" dirty="0" smtClean="0"/>
              <a:t>+3 % of Peer Basket or at par</a:t>
            </a:r>
          </a:p>
          <a:p>
            <a:r>
              <a:rPr lang="en-US" i="1" dirty="0" smtClean="0"/>
              <a:t>Enrollment Growth/Loss: Higher enrollment growth or lower enrollment loss than Peer Basket or at par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842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/>
              <a:t>Student Success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000" dirty="0" smtClean="0"/>
              <a:t>(</a:t>
            </a:r>
            <a:r>
              <a:rPr lang="en-US" sz="1800" dirty="0" smtClean="0"/>
              <a:t>as measured by completion, transfer, or retention of degree-seeking students in a three year period</a:t>
            </a:r>
            <a:r>
              <a:rPr lang="en-US" sz="2000" dirty="0" smtClean="0"/>
              <a:t>)</a:t>
            </a:r>
            <a:br>
              <a:rPr lang="en-US" sz="2000" dirty="0" smtClean="0"/>
            </a:br>
            <a:r>
              <a:rPr lang="en-US" sz="2000" dirty="0" smtClean="0">
                <a:solidFill>
                  <a:srgbClr val="00B050"/>
                </a:solidFill>
              </a:rPr>
              <a:t>Met Benchmark:</a:t>
            </a:r>
            <a:r>
              <a:rPr lang="en-US" sz="2000" baseline="0" dirty="0" smtClean="0">
                <a:solidFill>
                  <a:srgbClr val="00B050"/>
                </a:solidFill>
              </a:rPr>
              <a:t> AY 2014, AY 2015, AY 2016, AY 2017</a:t>
            </a:r>
            <a:br>
              <a:rPr lang="en-US" sz="2000" baseline="0" dirty="0" smtClean="0">
                <a:solidFill>
                  <a:srgbClr val="00B050"/>
                </a:solidFill>
              </a:rPr>
            </a:br>
            <a:r>
              <a:rPr lang="en-US" sz="2000" baseline="0" dirty="0" smtClean="0">
                <a:solidFill>
                  <a:srgbClr val="FF0000"/>
                </a:solidFill>
              </a:rPr>
              <a:t>Did not meet Benchmark: AY 2018</a:t>
            </a:r>
            <a:r>
              <a:rPr lang="en-US" sz="2000" dirty="0" smtClean="0"/>
              <a:t/>
            </a:r>
            <a:br>
              <a:rPr lang="en-US" sz="2000" dirty="0" smtClean="0"/>
            </a:br>
            <a:endParaRPr lang="en-US" sz="2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1404941"/>
              </p:ext>
            </p:extLst>
          </p:nvPr>
        </p:nvGraphicFramePr>
        <p:xfrm>
          <a:off x="1250950" y="2286000"/>
          <a:ext cx="10179050" cy="35941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24807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Employment</a:t>
            </a:r>
            <a:r>
              <a:rPr lang="en-US" sz="4000" dirty="0">
                <a:solidFill>
                  <a:prstClr val="black"/>
                </a:solidFill>
              </a:rPr>
              <a:t/>
            </a:r>
            <a:br>
              <a:rPr lang="en-US" sz="4000" dirty="0">
                <a:solidFill>
                  <a:prstClr val="black"/>
                </a:solidFill>
              </a:rPr>
            </a:br>
            <a:r>
              <a:rPr lang="en-US" sz="1800" dirty="0" smtClean="0">
                <a:solidFill>
                  <a:prstClr val="black"/>
                </a:solidFill>
              </a:rPr>
              <a:t>(As measured by </a:t>
            </a:r>
            <a:r>
              <a:rPr lang="en-US" sz="1600" dirty="0" smtClean="0">
                <a:solidFill>
                  <a:prstClr val="black"/>
                </a:solidFill>
              </a:rPr>
              <a:t>Percentage </a:t>
            </a:r>
            <a:r>
              <a:rPr lang="en-US" sz="1600" dirty="0">
                <a:solidFill>
                  <a:prstClr val="black"/>
                </a:solidFill>
              </a:rPr>
              <a:t>of Graduates Employed in Kansas and </a:t>
            </a:r>
            <a:r>
              <a:rPr lang="en-US" sz="1600" dirty="0" smtClean="0">
                <a:solidFill>
                  <a:prstClr val="black"/>
                </a:solidFill>
              </a:rPr>
              <a:t>Kansas City, MO </a:t>
            </a:r>
            <a:r>
              <a:rPr lang="en-US" sz="1800" dirty="0" smtClean="0">
                <a:solidFill>
                  <a:prstClr val="black"/>
                </a:solidFill>
              </a:rPr>
              <a:t>)</a:t>
            </a:r>
            <a:r>
              <a:rPr lang="en-US" sz="1800" dirty="0">
                <a:solidFill>
                  <a:prstClr val="black"/>
                </a:solidFill>
              </a:rPr>
              <a:t/>
            </a:r>
            <a:br>
              <a:rPr lang="en-US" sz="1800" dirty="0">
                <a:solidFill>
                  <a:prstClr val="black"/>
                </a:solidFill>
              </a:rPr>
            </a:br>
            <a:r>
              <a:rPr lang="en-US" sz="1800" dirty="0">
                <a:solidFill>
                  <a:srgbClr val="00B050"/>
                </a:solidFill>
              </a:rPr>
              <a:t>Met Benchmark: AY 2014, AY 2015, AY 2016, AY </a:t>
            </a:r>
            <a:r>
              <a:rPr lang="en-US" sz="1800" dirty="0" smtClean="0">
                <a:solidFill>
                  <a:srgbClr val="00B050"/>
                </a:solidFill>
              </a:rPr>
              <a:t>2017, AY 2018</a:t>
            </a:r>
            <a:br>
              <a:rPr lang="en-US" sz="1800" dirty="0" smtClean="0">
                <a:solidFill>
                  <a:srgbClr val="00B050"/>
                </a:solidFill>
              </a:rPr>
            </a:br>
            <a:r>
              <a:rPr lang="en-US" sz="1800" dirty="0">
                <a:solidFill>
                  <a:srgbClr val="00B050"/>
                </a:solidFill>
              </a:rPr>
              <a:t/>
            </a:r>
            <a:br>
              <a:rPr lang="en-US" sz="1800" dirty="0">
                <a:solidFill>
                  <a:srgbClr val="00B050"/>
                </a:solidFill>
              </a:rPr>
            </a:b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67309868"/>
              </p:ext>
            </p:extLst>
          </p:nvPr>
        </p:nvGraphicFramePr>
        <p:xfrm>
          <a:off x="838200" y="1705708"/>
          <a:ext cx="10515600" cy="4471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933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dirty="0" smtClean="0">
                <a:solidFill>
                  <a:prstClr val="black"/>
                </a:solidFill>
              </a:rPr>
              <a:t>Tuition Dependency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(As measured by </a:t>
            </a:r>
            <a:r>
              <a:rPr lang="en-US" sz="1400" dirty="0" smtClean="0">
                <a:solidFill>
                  <a:prstClr val="black"/>
                </a:solidFill>
              </a:rPr>
              <a:t>percentage of revenue coming from Tuition/Fees</a:t>
            </a:r>
            <a:r>
              <a:rPr lang="en-US" sz="1600" dirty="0" smtClean="0">
                <a:solidFill>
                  <a:prstClr val="black"/>
                </a:solidFill>
              </a:rPr>
              <a:t>)</a:t>
            </a:r>
            <a:br>
              <a:rPr lang="en-US" sz="1600" dirty="0" smtClean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Met Benchmark: AY 2014, AY 2015, AY 2017, AY 2018</a:t>
            </a: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baseline="0" dirty="0" smtClean="0">
                <a:solidFill>
                  <a:srgbClr val="FF0000"/>
                </a:solidFill>
              </a:rPr>
              <a:t>Did not meet Benchmark </a:t>
            </a:r>
            <a:r>
              <a:rPr lang="en-US" sz="1600" dirty="0" smtClean="0">
                <a:solidFill>
                  <a:srgbClr val="FF0000"/>
                </a:solidFill>
              </a:rPr>
              <a:t>: AY 2016</a:t>
            </a:r>
            <a:endParaRPr lang="en-US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89428696"/>
              </p:ext>
            </p:extLst>
          </p:nvPr>
        </p:nvGraphicFramePr>
        <p:xfrm>
          <a:off x="1250950" y="1670538"/>
          <a:ext cx="10179050" cy="4209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225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23093"/>
            <a:ext cx="10515600" cy="156759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prstClr val="black"/>
                </a:solidFill>
              </a:rPr>
              <a:t>Enrollment Growth/Loss</a:t>
            </a:r>
            <a:r>
              <a:rPr lang="en-US" sz="3600" dirty="0">
                <a:solidFill>
                  <a:prstClr val="black"/>
                </a:solidFill>
              </a:rPr>
              <a:t/>
            </a:r>
            <a:br>
              <a:rPr lang="en-US" sz="3600" dirty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prstClr val="black"/>
                </a:solidFill>
              </a:rPr>
              <a:t>(</a:t>
            </a:r>
            <a:r>
              <a:rPr lang="en-US" sz="1800" dirty="0">
                <a:solidFill>
                  <a:prstClr val="black"/>
                </a:solidFill>
              </a:rPr>
              <a:t>As measured by </a:t>
            </a:r>
            <a:r>
              <a:rPr lang="en-US" sz="1600" dirty="0" smtClean="0">
                <a:solidFill>
                  <a:prstClr val="black"/>
                </a:solidFill>
              </a:rPr>
              <a:t>percentage change of FTE enrollment fall over fall)</a:t>
            </a:r>
            <a:r>
              <a:rPr lang="en-US" sz="1600" dirty="0">
                <a:solidFill>
                  <a:prstClr val="black"/>
                </a:solidFill>
              </a:rPr>
              <a:t/>
            </a:r>
            <a:br>
              <a:rPr lang="en-US" sz="1600" dirty="0">
                <a:solidFill>
                  <a:prstClr val="black"/>
                </a:solidFill>
              </a:rPr>
            </a:br>
            <a:r>
              <a:rPr lang="en-US" sz="1600" dirty="0" smtClean="0">
                <a:solidFill>
                  <a:srgbClr val="00B050"/>
                </a:solidFill>
              </a:rPr>
              <a:t>Met Benchmark:</a:t>
            </a:r>
            <a:r>
              <a:rPr lang="en-US" sz="1600" baseline="0" dirty="0" smtClean="0">
                <a:solidFill>
                  <a:srgbClr val="00B050"/>
                </a:solidFill>
              </a:rPr>
              <a:t> AY 2014, AY 2015, AY 2016</a:t>
            </a:r>
            <a:br>
              <a:rPr lang="en-US" sz="1600" baseline="0" dirty="0" smtClean="0">
                <a:solidFill>
                  <a:srgbClr val="00B050"/>
                </a:solidFill>
              </a:rPr>
            </a:br>
            <a:r>
              <a:rPr lang="en-US" sz="1600" baseline="0" dirty="0" smtClean="0">
                <a:solidFill>
                  <a:srgbClr val="FF0000"/>
                </a:solidFill>
              </a:rPr>
              <a:t>Did not meet Benchmark: AY, 2017, AY 2018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07664802"/>
              </p:ext>
            </p:extLst>
          </p:nvPr>
        </p:nvGraphicFramePr>
        <p:xfrm>
          <a:off x="838200" y="1433146"/>
          <a:ext cx="10515600" cy="4743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15799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range">
    <a:dk1>
      <a:srgbClr val="000000"/>
    </a:dk1>
    <a:lt1>
      <a:sysClr val="window" lastClr="FFFFFF"/>
    </a:lt1>
    <a:dk2>
      <a:srgbClr val="637052"/>
    </a:dk2>
    <a:lt2>
      <a:srgbClr val="CCDDEA"/>
    </a:lt2>
    <a:accent1>
      <a:srgbClr val="E48312"/>
    </a:accent1>
    <a:accent2>
      <a:srgbClr val="BD582C"/>
    </a:accent2>
    <a:accent3>
      <a:srgbClr val="865640"/>
    </a:accent3>
    <a:accent4>
      <a:srgbClr val="9B8357"/>
    </a:accent4>
    <a:accent5>
      <a:srgbClr val="C2BC80"/>
    </a:accent5>
    <a:accent6>
      <a:srgbClr val="94A088"/>
    </a:accent6>
    <a:hlink>
      <a:srgbClr val="2998E3"/>
    </a:hlink>
    <a:folHlink>
      <a:srgbClr val="8C8C8C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Badge</Template>
  <TotalTime>60</TotalTime>
  <Words>197</Words>
  <Application>Microsoft Office PowerPoint</Application>
  <PresentationFormat>Widescreen</PresentationFormat>
  <Paragraphs>27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Gill Sans MT</vt:lpstr>
      <vt:lpstr>Impact</vt:lpstr>
      <vt:lpstr>Badge</vt:lpstr>
      <vt:lpstr>Benchmarking for Excellence Butler vs Peers: A Five Year Trend</vt:lpstr>
      <vt:lpstr>Data Source, Peer Basket, and Year of Submission</vt:lpstr>
      <vt:lpstr>Benchmarks for Butler</vt:lpstr>
      <vt:lpstr>Student Success (as measured by completion, transfer, or retention of degree-seeking students in a three year period) Met Benchmark: AY 2014, AY 2015, AY 2016, AY 2017 Did not meet Benchmark: AY 2018 </vt:lpstr>
      <vt:lpstr>Employment (As measured by Percentage of Graduates Employed in Kansas and Kansas City, MO ) Met Benchmark: AY 2014, AY 2015, AY 2016, AY 2017, AY 2018  </vt:lpstr>
      <vt:lpstr>Tuition Dependency (As measured by percentage of revenue coming from Tuition/Fees) Met Benchmark: AY 2014, AY 2015, AY 2017, AY 2018 Did not meet Benchmark : AY 2016</vt:lpstr>
      <vt:lpstr>Enrollment Growth/Loss (As measured by percentage change of FTE enrollment fall over fall) Met Benchmark: AY 2014, AY 2015, AY 2016 Did not meet Benchmark: AY, 2017, AY 2018 </vt:lpstr>
    </vt:vector>
  </TitlesOfParts>
  <Company>Butler Community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Benchmarking for Excellence</dc:title>
  <dc:creator>Esam S. Mohammad</dc:creator>
  <cp:lastModifiedBy>Esam S. Mohammad</cp:lastModifiedBy>
  <cp:revision>10</cp:revision>
  <dcterms:created xsi:type="dcterms:W3CDTF">2019-04-01T19:14:08Z</dcterms:created>
  <dcterms:modified xsi:type="dcterms:W3CDTF">2019-04-01T20:16:55Z</dcterms:modified>
</cp:coreProperties>
</file>