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03_390D3B0E.xml" ContentType="application/vnd.ms-powerpoint.comments+xml"/>
  <Override PartName="/ppt/comments/modernComment_113_7C9F627F.xml" ContentType="application/vnd.ms-powerpoint.comments+xml"/>
  <Override PartName="/ppt/comments/modernComment_114_5BE3171F.xml" ContentType="application/vnd.ms-powerpoint.comments+xml"/>
  <Override PartName="/ppt/comments/modernComment_10E_C2EBEB6E.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4"/>
    <p:sldMasterId id="2147483648" r:id="rId5"/>
    <p:sldMasterId id="2147483668" r:id="rId6"/>
  </p:sldMasterIdLst>
  <p:notesMasterIdLst>
    <p:notesMasterId r:id="rId27"/>
  </p:notesMasterIdLst>
  <p:sldIdLst>
    <p:sldId id="257" r:id="rId7"/>
    <p:sldId id="258" r:id="rId8"/>
    <p:sldId id="260" r:id="rId9"/>
    <p:sldId id="265" r:id="rId10"/>
    <p:sldId id="281" r:id="rId11"/>
    <p:sldId id="264" r:id="rId12"/>
    <p:sldId id="266" r:id="rId13"/>
    <p:sldId id="267" r:id="rId14"/>
    <p:sldId id="268" r:id="rId15"/>
    <p:sldId id="261" r:id="rId16"/>
    <p:sldId id="259" r:id="rId17"/>
    <p:sldId id="275" r:id="rId18"/>
    <p:sldId id="276" r:id="rId19"/>
    <p:sldId id="270" r:id="rId20"/>
    <p:sldId id="274" r:id="rId21"/>
    <p:sldId id="278" r:id="rId22"/>
    <p:sldId id="279" r:id="rId23"/>
    <p:sldId id="272" r:id="rId24"/>
    <p:sldId id="273" r:id="rId25"/>
    <p:sldId id="271" r:id="rId2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CAE674-8133-3724-62D7-2BB32633FDBB}" name="Bethany Chandler" initials="BC" userId="S::bchandle@butlercc.edu::af166d95-f21f-47af-bf55-18fce0851e96" providerId="AD"/>
  <p188:author id="{0346F19D-37CA-71A2-47EB-D3FF8EBAE7EA}" name="Cindy Bond" initials="CB" userId="S::cbond@butlercc.edu::cd498b17-59db-4ee0-aa4e-466c703ac6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9900CC"/>
    <a:srgbClr val="A08F50"/>
    <a:srgbClr val="58005A"/>
    <a:srgbClr val="A08A52"/>
    <a:srgbClr val="9C8750"/>
    <a:srgbClr val="9C8642"/>
    <a:srgbClr val="8C783A"/>
    <a:srgbClr val="937529"/>
    <a:srgbClr val="926C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486486-B5D2-D7CB-2459-2E35B8FA6AA6}" v="2" dt="2022-03-01T15:04:54.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500" y="8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https://butlerccedu-my.sharepoint.com/personal/rzavala_butlercc_edu/Documents/Documents/GPCA%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Comparison</a:t>
            </a:r>
            <a:r>
              <a:rPr lang="en-US" baseline="0"/>
              <a:t> 2016 Success Rate to 2019-2021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2016</c:v>
                </c:pt>
              </c:strCache>
            </c:strRef>
          </c:tx>
          <c:spPr>
            <a:solidFill>
              <a:schemeClr val="accent1"/>
            </a:solidFill>
            <a:ln>
              <a:noFill/>
            </a:ln>
            <a:effectLst/>
          </c:spPr>
          <c:invertIfNegative val="0"/>
          <c:cat>
            <c:strRef>
              <c:f>Sheet1!$B$1:$H$1</c:f>
              <c:strCache>
                <c:ptCount val="7"/>
                <c:pt idx="0">
                  <c:v>PreAlgebra</c:v>
                </c:pt>
                <c:pt idx="2">
                  <c:v>Fundamentals of Algebra</c:v>
                </c:pt>
                <c:pt idx="4">
                  <c:v>Intermediate Algebra</c:v>
                </c:pt>
                <c:pt idx="6">
                  <c:v>College Algebra </c:v>
                </c:pt>
              </c:strCache>
            </c:strRef>
          </c:cat>
          <c:val>
            <c:numRef>
              <c:f>Sheet1!$B$2:$H$2</c:f>
              <c:numCache>
                <c:formatCode>General</c:formatCode>
                <c:ptCount val="7"/>
                <c:pt idx="0" formatCode="0%">
                  <c:v>0.5</c:v>
                </c:pt>
                <c:pt idx="2" formatCode="0%">
                  <c:v>0.47</c:v>
                </c:pt>
                <c:pt idx="4" formatCode="0%">
                  <c:v>0.46</c:v>
                </c:pt>
                <c:pt idx="6" formatCode="0%">
                  <c:v>0.66</c:v>
                </c:pt>
              </c:numCache>
            </c:numRef>
          </c:val>
          <c:extLst>
            <c:ext xmlns:c16="http://schemas.microsoft.com/office/drawing/2014/chart" uri="{C3380CC4-5D6E-409C-BE32-E72D297353CC}">
              <c16:uniqueId val="{00000000-B192-4AB5-A9C3-EA5B18FAE25B}"/>
            </c:ext>
          </c:extLst>
        </c:ser>
        <c:ser>
          <c:idx val="1"/>
          <c:order val="1"/>
          <c:tx>
            <c:strRef>
              <c:f>Sheet1!$A$3</c:f>
              <c:strCache>
                <c:ptCount val="1"/>
                <c:pt idx="0">
                  <c:v>2019</c:v>
                </c:pt>
              </c:strCache>
            </c:strRef>
          </c:tx>
          <c:spPr>
            <a:solidFill>
              <a:schemeClr val="accent2"/>
            </a:solidFill>
            <a:ln>
              <a:noFill/>
            </a:ln>
            <a:effectLst/>
          </c:spPr>
          <c:invertIfNegative val="0"/>
          <c:cat>
            <c:strRef>
              <c:f>Sheet1!$B$1:$H$1</c:f>
              <c:strCache>
                <c:ptCount val="7"/>
                <c:pt idx="0">
                  <c:v>PreAlgebra</c:v>
                </c:pt>
                <c:pt idx="2">
                  <c:v>Fundamentals of Algebra</c:v>
                </c:pt>
                <c:pt idx="4">
                  <c:v>Intermediate Algebra</c:v>
                </c:pt>
                <c:pt idx="6">
                  <c:v>College Algebra </c:v>
                </c:pt>
              </c:strCache>
            </c:strRef>
          </c:cat>
          <c:val>
            <c:numRef>
              <c:f>Sheet1!$B$3:$H$3</c:f>
              <c:numCache>
                <c:formatCode>General</c:formatCode>
                <c:ptCount val="7"/>
                <c:pt idx="0" formatCode="0%">
                  <c:v>0.7</c:v>
                </c:pt>
                <c:pt idx="2" formatCode="0%">
                  <c:v>0.69</c:v>
                </c:pt>
                <c:pt idx="4" formatCode="0%">
                  <c:v>0.66</c:v>
                </c:pt>
                <c:pt idx="6" formatCode="0%">
                  <c:v>0.7</c:v>
                </c:pt>
              </c:numCache>
            </c:numRef>
          </c:val>
          <c:extLst>
            <c:ext xmlns:c16="http://schemas.microsoft.com/office/drawing/2014/chart" uri="{C3380CC4-5D6E-409C-BE32-E72D297353CC}">
              <c16:uniqueId val="{00000001-B192-4AB5-A9C3-EA5B18FAE25B}"/>
            </c:ext>
          </c:extLst>
        </c:ser>
        <c:ser>
          <c:idx val="2"/>
          <c:order val="2"/>
          <c:tx>
            <c:strRef>
              <c:f>Sheet1!$A$4</c:f>
              <c:strCache>
                <c:ptCount val="1"/>
                <c:pt idx="0">
                  <c:v>2020</c:v>
                </c:pt>
              </c:strCache>
            </c:strRef>
          </c:tx>
          <c:spPr>
            <a:solidFill>
              <a:schemeClr val="accent3"/>
            </a:solidFill>
            <a:ln>
              <a:noFill/>
            </a:ln>
            <a:effectLst/>
          </c:spPr>
          <c:invertIfNegative val="0"/>
          <c:cat>
            <c:strRef>
              <c:f>Sheet1!$B$1:$H$1</c:f>
              <c:strCache>
                <c:ptCount val="7"/>
                <c:pt idx="0">
                  <c:v>PreAlgebra</c:v>
                </c:pt>
                <c:pt idx="2">
                  <c:v>Fundamentals of Algebra</c:v>
                </c:pt>
                <c:pt idx="4">
                  <c:v>Intermediate Algebra</c:v>
                </c:pt>
                <c:pt idx="6">
                  <c:v>College Algebra </c:v>
                </c:pt>
              </c:strCache>
            </c:strRef>
          </c:cat>
          <c:val>
            <c:numRef>
              <c:f>Sheet1!$B$4:$H$4</c:f>
              <c:numCache>
                <c:formatCode>General</c:formatCode>
                <c:ptCount val="7"/>
                <c:pt idx="0" formatCode="0%">
                  <c:v>0.75</c:v>
                </c:pt>
                <c:pt idx="2" formatCode="0%">
                  <c:v>0.67</c:v>
                </c:pt>
                <c:pt idx="4" formatCode="0%">
                  <c:v>0.67</c:v>
                </c:pt>
                <c:pt idx="6" formatCode="0%">
                  <c:v>0.75</c:v>
                </c:pt>
              </c:numCache>
            </c:numRef>
          </c:val>
          <c:extLst>
            <c:ext xmlns:c16="http://schemas.microsoft.com/office/drawing/2014/chart" uri="{C3380CC4-5D6E-409C-BE32-E72D297353CC}">
              <c16:uniqueId val="{00000002-B192-4AB5-A9C3-EA5B18FAE25B}"/>
            </c:ext>
          </c:extLst>
        </c:ser>
        <c:ser>
          <c:idx val="3"/>
          <c:order val="3"/>
          <c:tx>
            <c:strRef>
              <c:f>Sheet1!$A$5</c:f>
              <c:strCache>
                <c:ptCount val="1"/>
                <c:pt idx="0">
                  <c:v>2021</c:v>
                </c:pt>
              </c:strCache>
            </c:strRef>
          </c:tx>
          <c:spPr>
            <a:solidFill>
              <a:schemeClr val="accent4"/>
            </a:solidFill>
            <a:ln>
              <a:noFill/>
            </a:ln>
            <a:effectLst/>
          </c:spPr>
          <c:invertIfNegative val="0"/>
          <c:cat>
            <c:strRef>
              <c:f>Sheet1!$B$1:$H$1</c:f>
              <c:strCache>
                <c:ptCount val="7"/>
                <c:pt idx="0">
                  <c:v>PreAlgebra</c:v>
                </c:pt>
                <c:pt idx="2">
                  <c:v>Fundamentals of Algebra</c:v>
                </c:pt>
                <c:pt idx="4">
                  <c:v>Intermediate Algebra</c:v>
                </c:pt>
                <c:pt idx="6">
                  <c:v>College Algebra </c:v>
                </c:pt>
              </c:strCache>
            </c:strRef>
          </c:cat>
          <c:val>
            <c:numRef>
              <c:f>Sheet1!$B$5:$H$5</c:f>
              <c:numCache>
                <c:formatCode>General</c:formatCode>
                <c:ptCount val="7"/>
                <c:pt idx="0" formatCode="0%">
                  <c:v>0.7</c:v>
                </c:pt>
                <c:pt idx="2" formatCode="0%">
                  <c:v>0.65</c:v>
                </c:pt>
                <c:pt idx="4" formatCode="0%">
                  <c:v>0.57999999999999996</c:v>
                </c:pt>
                <c:pt idx="6" formatCode="0%">
                  <c:v>0.66</c:v>
                </c:pt>
              </c:numCache>
            </c:numRef>
          </c:val>
          <c:extLst>
            <c:ext xmlns:c16="http://schemas.microsoft.com/office/drawing/2014/chart" uri="{C3380CC4-5D6E-409C-BE32-E72D297353CC}">
              <c16:uniqueId val="{00000003-B192-4AB5-A9C3-EA5B18FAE25B}"/>
            </c:ext>
          </c:extLst>
        </c:ser>
        <c:dLbls>
          <c:showLegendKey val="0"/>
          <c:showVal val="0"/>
          <c:showCatName val="0"/>
          <c:showSerName val="0"/>
          <c:showPercent val="0"/>
          <c:showBubbleSize val="0"/>
        </c:dLbls>
        <c:gapWidth val="0"/>
        <c:overlap val="-5"/>
        <c:axId val="29173807"/>
        <c:axId val="196396495"/>
      </c:barChart>
      <c:catAx>
        <c:axId val="2917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6396495"/>
        <c:crosses val="autoZero"/>
        <c:auto val="1"/>
        <c:lblAlgn val="ctr"/>
        <c:lblOffset val="100"/>
        <c:noMultiLvlLbl val="0"/>
      </c:catAx>
      <c:valAx>
        <c:axId val="1963964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Percent of C or Better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73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103_390D3B0E.xml><?xml version="1.0" encoding="utf-8"?>
<p188:cmLst xmlns:a="http://schemas.openxmlformats.org/drawingml/2006/main" xmlns:r="http://schemas.openxmlformats.org/officeDocument/2006/relationships" xmlns:p188="http://schemas.microsoft.com/office/powerpoint/2018/8/main">
  <p188:cm id="{2E689735-3EE3-46F6-817D-D63E36C579D2}" authorId="{78CAE674-8133-3724-62D7-2BB32633FDBB}" created="2022-02-02T19:39:34.837">
    <pc:sldMkLst xmlns:pc="http://schemas.microsoft.com/office/powerpoint/2013/main/command">
      <pc:docMk/>
      <pc:sldMk cId="957168398" sldId="259"/>
    </pc:sldMkLst>
    <p188:txBody>
      <a:bodyPr/>
      <a:lstStyle/>
      <a:p>
        <a:r>
          <a:rPr lang="en-US"/>
          <a:t>I would suggest we add  "Cor-requisites required too much class time - was very similar to our unsuccessful with review classes.    Out English Department had also just launched the ALP program which required students to enroll in 6 hours and if we did the same type of thing... students would be taking 12 just for their English and Math.  
Also Pathways...  </a:t>
        </a:r>
      </a:p>
    </p188:txBody>
  </p188:cm>
</p188:cmLst>
</file>

<file path=ppt/comments/modernComment_10E_C2EBEB6E.xml><?xml version="1.0" encoding="utf-8"?>
<p188:cmLst xmlns:a="http://schemas.openxmlformats.org/drawingml/2006/main" xmlns:r="http://schemas.openxmlformats.org/officeDocument/2006/relationships" xmlns:p188="http://schemas.microsoft.com/office/powerpoint/2018/8/main">
  <p188:cm id="{063EA717-45E1-4AF3-B0AF-39A752751182}" authorId="{78CAE674-8133-3724-62D7-2BB32633FDBB}" created="2022-02-02T19:48:18.319">
    <ac:deMkLst xmlns:ac="http://schemas.microsoft.com/office/drawing/2013/main/command">
      <pc:docMk xmlns:pc="http://schemas.microsoft.com/office/powerpoint/2013/main/command"/>
      <pc:sldMk xmlns:pc="http://schemas.microsoft.com/office/powerpoint/2013/main/command" cId="3270241134" sldId="270"/>
      <ac:spMk id="5" creationId="{00000000-0000-0000-0000-000000000000}"/>
    </ac:deMkLst>
    <p188:txBody>
      <a:bodyPr/>
      <a:lstStyle/>
      <a:p>
        <a:r>
          <a:rPr lang="en-US"/>
          <a:t>Maybe include  slide 2 from second presentation</a:t>
        </a:r>
      </a:p>
    </p188:txBody>
  </p188:cm>
</p188:cmLst>
</file>

<file path=ppt/comments/modernComment_113_7C9F627F.xml><?xml version="1.0" encoding="utf-8"?>
<p188:cmLst xmlns:a="http://schemas.openxmlformats.org/drawingml/2006/main" xmlns:r="http://schemas.openxmlformats.org/officeDocument/2006/relationships" xmlns:p188="http://schemas.microsoft.com/office/powerpoint/2018/8/main">
  <p188:cm id="{5D377176-A130-4AC9-A3BD-70944DA61BE1}" authorId="{78CAE674-8133-3724-62D7-2BB32633FDBB}" created="2022-02-02T19:41:09.180">
    <pc:sldMkLst xmlns:pc="http://schemas.microsoft.com/office/powerpoint/2013/main/command">
      <pc:docMk/>
      <pc:sldMk cId="2090820223" sldId="275"/>
    </pc:sldMkLst>
    <p188:replyLst>
      <p188:reply id="{362BC3E8-EC29-41CE-9644-1040E0F6156D}" authorId="{0346F19D-37CA-71A2-47EB-D3FF8EBAE7EA}" created="2022-02-07T20:58:49.119">
        <p188:txBody>
          <a:bodyPr/>
          <a:lstStyle/>
          <a:p>
            <a:r>
              <a:rPr lang="en-US"/>
              <a:t>From Cheryl:  There is a $5 charge each time after the first time. First time is free. The fee can be waived.</a:t>
            </a:r>
          </a:p>
        </p188:txBody>
      </p188:reply>
    </p188:replyLst>
    <p188:txBody>
      <a:bodyPr/>
      <a:lstStyle/>
      <a:p>
        <a:r>
          <a:rPr lang="en-US"/>
          <a:t>We might need to check and see if they are charging now. </a:t>
        </a:r>
      </a:p>
    </p188:txBody>
  </p188:cm>
</p188:cmLst>
</file>

<file path=ppt/comments/modernComment_114_5BE3171F.xml><?xml version="1.0" encoding="utf-8"?>
<p188:cmLst xmlns:a="http://schemas.openxmlformats.org/drawingml/2006/main" xmlns:r="http://schemas.openxmlformats.org/officeDocument/2006/relationships" xmlns:p188="http://schemas.microsoft.com/office/powerpoint/2018/8/main">
  <p188:cm id="{B09E125A-CEA9-4DB0-82C4-E3BE1C86C658}" authorId="{78CAE674-8133-3724-62D7-2BB32633FDBB}" created="2022-02-02T19:44:00.132">
    <ac:txMkLst xmlns:ac="http://schemas.microsoft.com/office/drawing/2013/main/command">
      <pc:docMk xmlns:pc="http://schemas.microsoft.com/office/powerpoint/2013/main/command"/>
      <pc:sldMk xmlns:pc="http://schemas.microsoft.com/office/powerpoint/2013/main/command" cId="1541609247" sldId="276"/>
      <ac:spMk id="7" creationId="{00000000-0000-0000-0000-000000000000}"/>
      <ac:txMk cp="90">
        <ac:context len="91" hash="2857146429"/>
      </ac:txMk>
    </ac:txMkLst>
    <p188:pos x="3383732" y="2433118"/>
    <p188:txBody>
      <a:bodyPr/>
      <a:lstStyle/>
      <a:p>
        <a:r>
          <a:rPr lang="en-US"/>
          <a:t>I dont think it requires instructor approval and we might want to highlight this is also how are modules are co-requisutes...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507577-12C8-446B-B2A7-C839CB67C713}" type="datetimeFigureOut">
              <a:rPr lang="en-US" smtClean="0"/>
              <a:t>3/2/2022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C2F5BA9-8F48-4734-BB0C-B9CCCC733156}" type="slidenum">
              <a:rPr lang="en-US" smtClean="0"/>
              <a:t>‹#›</a:t>
            </a:fld>
            <a:endParaRPr lang="en-US"/>
          </a:p>
        </p:txBody>
      </p:sp>
    </p:spTree>
    <p:extLst>
      <p:ext uri="{BB962C8B-B14F-4D97-AF65-F5344CB8AC3E}">
        <p14:creationId xmlns:p14="http://schemas.microsoft.com/office/powerpoint/2010/main" val="1452139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7C2F5BA9-8F48-4734-BB0C-B9CCCC733156}" type="slidenum">
              <a:rPr lang="en-US" smtClean="0"/>
              <a:t>1</a:t>
            </a:fld>
            <a:endParaRPr lang="en-US"/>
          </a:p>
        </p:txBody>
      </p:sp>
    </p:spTree>
    <p:extLst>
      <p:ext uri="{BB962C8B-B14F-4D97-AF65-F5344CB8AC3E}">
        <p14:creationId xmlns:p14="http://schemas.microsoft.com/office/powerpoint/2010/main" val="4132378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F5BA9-8F48-4734-BB0C-B9CCCC733156}" type="slidenum">
              <a:rPr lang="en-US" smtClean="0"/>
              <a:t>10</a:t>
            </a:fld>
            <a:endParaRPr lang="en-US"/>
          </a:p>
        </p:txBody>
      </p:sp>
    </p:spTree>
    <p:extLst>
      <p:ext uri="{BB962C8B-B14F-4D97-AF65-F5344CB8AC3E}">
        <p14:creationId xmlns:p14="http://schemas.microsoft.com/office/powerpoint/2010/main" val="3492783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7C2F5BA9-8F48-4734-BB0C-B9CCCC733156}" type="slidenum">
              <a:rPr lang="en-US" smtClean="0"/>
              <a:t>11</a:t>
            </a:fld>
            <a:endParaRPr lang="en-US"/>
          </a:p>
        </p:txBody>
      </p:sp>
    </p:spTree>
    <p:extLst>
      <p:ext uri="{BB962C8B-B14F-4D97-AF65-F5344CB8AC3E}">
        <p14:creationId xmlns:p14="http://schemas.microsoft.com/office/powerpoint/2010/main" val="2861470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7C2F5BA9-8F48-4734-BB0C-B9CCCC733156}" type="slidenum">
              <a:rPr lang="en-US" smtClean="0"/>
              <a:t>12</a:t>
            </a:fld>
            <a:endParaRPr lang="en-US"/>
          </a:p>
        </p:txBody>
      </p:sp>
    </p:spTree>
    <p:extLst>
      <p:ext uri="{BB962C8B-B14F-4D97-AF65-F5344CB8AC3E}">
        <p14:creationId xmlns:p14="http://schemas.microsoft.com/office/powerpoint/2010/main" val="1527503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7C2F5BA9-8F48-4734-BB0C-B9CCCC733156}" type="slidenum">
              <a:rPr lang="en-US" smtClean="0"/>
              <a:t>13</a:t>
            </a:fld>
            <a:endParaRPr lang="en-US"/>
          </a:p>
        </p:txBody>
      </p:sp>
    </p:spTree>
    <p:extLst>
      <p:ext uri="{BB962C8B-B14F-4D97-AF65-F5344CB8AC3E}">
        <p14:creationId xmlns:p14="http://schemas.microsoft.com/office/powerpoint/2010/main" val="1527503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F5BA9-8F48-4734-BB0C-B9CCCC733156}" type="slidenum">
              <a:rPr lang="en-US" smtClean="0"/>
              <a:t>14</a:t>
            </a:fld>
            <a:endParaRPr lang="en-US"/>
          </a:p>
        </p:txBody>
      </p:sp>
    </p:spTree>
    <p:extLst>
      <p:ext uri="{BB962C8B-B14F-4D97-AF65-F5344CB8AC3E}">
        <p14:creationId xmlns:p14="http://schemas.microsoft.com/office/powerpoint/2010/main" val="229394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C2F5BA9-8F48-4734-BB0C-B9CCCC733156}" type="slidenum">
              <a:rPr lang="en-US" smtClean="0"/>
              <a:t>15</a:t>
            </a:fld>
            <a:endParaRPr lang="en-US"/>
          </a:p>
        </p:txBody>
      </p:sp>
    </p:spTree>
    <p:extLst>
      <p:ext uri="{BB962C8B-B14F-4D97-AF65-F5344CB8AC3E}">
        <p14:creationId xmlns:p14="http://schemas.microsoft.com/office/powerpoint/2010/main" val="108935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2F5BA9-8F48-4734-BB0C-B9CCCC733156}" type="slidenum">
              <a:rPr lang="en-US" smtClean="0"/>
              <a:t>16</a:t>
            </a:fld>
            <a:endParaRPr lang="en-US"/>
          </a:p>
        </p:txBody>
      </p:sp>
    </p:spTree>
    <p:extLst>
      <p:ext uri="{BB962C8B-B14F-4D97-AF65-F5344CB8AC3E}">
        <p14:creationId xmlns:p14="http://schemas.microsoft.com/office/powerpoint/2010/main" val="921744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2F5BA9-8F48-4734-BB0C-B9CCCC733156}" type="slidenum">
              <a:rPr lang="en-US" smtClean="0"/>
              <a:t>17</a:t>
            </a:fld>
            <a:endParaRPr lang="en-US"/>
          </a:p>
        </p:txBody>
      </p:sp>
    </p:spTree>
    <p:extLst>
      <p:ext uri="{BB962C8B-B14F-4D97-AF65-F5344CB8AC3E}">
        <p14:creationId xmlns:p14="http://schemas.microsoft.com/office/powerpoint/2010/main" val="707726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2F5BA9-8F48-4734-BB0C-B9CCCC733156}" type="slidenum">
              <a:rPr lang="en-US" smtClean="0"/>
              <a:t>18</a:t>
            </a:fld>
            <a:endParaRPr lang="en-US"/>
          </a:p>
        </p:txBody>
      </p:sp>
    </p:spTree>
    <p:extLst>
      <p:ext uri="{BB962C8B-B14F-4D97-AF65-F5344CB8AC3E}">
        <p14:creationId xmlns:p14="http://schemas.microsoft.com/office/powerpoint/2010/main" val="1702563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2F5BA9-8F48-4734-BB0C-B9CCCC733156}" type="slidenum">
              <a:rPr lang="en-US" smtClean="0"/>
              <a:t>19</a:t>
            </a:fld>
            <a:endParaRPr lang="en-US"/>
          </a:p>
        </p:txBody>
      </p:sp>
    </p:spTree>
    <p:extLst>
      <p:ext uri="{BB962C8B-B14F-4D97-AF65-F5344CB8AC3E}">
        <p14:creationId xmlns:p14="http://schemas.microsoft.com/office/powerpoint/2010/main" val="1864437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F5BA9-8F48-4734-BB0C-B9CCCC733156}" type="slidenum">
              <a:rPr lang="en-US" smtClean="0"/>
              <a:t>2</a:t>
            </a:fld>
            <a:endParaRPr lang="en-US"/>
          </a:p>
        </p:txBody>
      </p:sp>
    </p:spTree>
    <p:extLst>
      <p:ext uri="{BB962C8B-B14F-4D97-AF65-F5344CB8AC3E}">
        <p14:creationId xmlns:p14="http://schemas.microsoft.com/office/powerpoint/2010/main" val="1638335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C2F5BA9-8F48-4734-BB0C-B9CCCC733156}" type="slidenum">
              <a:rPr lang="en-US" smtClean="0"/>
              <a:t>20</a:t>
            </a:fld>
            <a:endParaRPr lang="en-US"/>
          </a:p>
        </p:txBody>
      </p:sp>
    </p:spTree>
    <p:extLst>
      <p:ext uri="{BB962C8B-B14F-4D97-AF65-F5344CB8AC3E}">
        <p14:creationId xmlns:p14="http://schemas.microsoft.com/office/powerpoint/2010/main" val="313464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F5BA9-8F48-4734-BB0C-B9CCCC733156}" type="slidenum">
              <a:rPr lang="en-US" smtClean="0"/>
              <a:t>3</a:t>
            </a:fld>
            <a:endParaRPr lang="en-US"/>
          </a:p>
        </p:txBody>
      </p:sp>
    </p:spTree>
    <p:extLst>
      <p:ext uri="{BB962C8B-B14F-4D97-AF65-F5344CB8AC3E}">
        <p14:creationId xmlns:p14="http://schemas.microsoft.com/office/powerpoint/2010/main" val="1849169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212112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626191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33937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3528842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2050863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2F5BA9-8F48-4734-BB0C-B9CCCC733156}" type="slidenum">
              <a:rPr lang="en-US" smtClean="0"/>
              <a:t>9</a:t>
            </a:fld>
            <a:endParaRPr lang="en-US"/>
          </a:p>
        </p:txBody>
      </p:sp>
    </p:spTree>
    <p:extLst>
      <p:ext uri="{BB962C8B-B14F-4D97-AF65-F5344CB8AC3E}">
        <p14:creationId xmlns:p14="http://schemas.microsoft.com/office/powerpoint/2010/main" val="1527503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grpSp>
        <p:nvGrpSpPr>
          <p:cNvPr id="26" name="Shape 26"/>
          <p:cNvGrpSpPr/>
          <p:nvPr/>
        </p:nvGrpSpPr>
        <p:grpSpPr>
          <a:xfrm rot="10800000" flipH="1">
            <a:off x="0" y="-712"/>
            <a:ext cx="9162288" cy="4115071"/>
            <a:chOff x="-7937" y="4255637"/>
            <a:chExt cx="9144000" cy="2606675"/>
          </a:xfrm>
        </p:grpSpPr>
        <p:sp>
          <p:nvSpPr>
            <p:cNvPr id="27" name="Shape 27"/>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8" name="Shape 28"/>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9" name="Shape 29"/>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0" name="Shape 30"/>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1" name="Shape 31"/>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2" name="Shape 32"/>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3" name="Shape 33"/>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4" name="Shape 34"/>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5" name="Shape 35"/>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 name="Shape 36"/>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 name="Shape 37"/>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 name="Shape 38"/>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 name="Shape 39"/>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0" name="Shape 40"/>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1" name="Shape 41"/>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2" name="Shape 42"/>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3" name="Shape 43"/>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4" name="Shape 44"/>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5" name="Shape 45"/>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6" name="Shape 46"/>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7" name="Shape 47"/>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8" name="Shape 48"/>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9" name="Shape 49"/>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0" name="Shape 50"/>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1" name="Shape 51"/>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2" name="Shape 52"/>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3" name="Shape 53"/>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4" name="Shape 54"/>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5" name="Shape 55"/>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6" name="Shape 56"/>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7" name="Shape 57"/>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58" name="Shape 58"/>
          <p:cNvSpPr txBox="1">
            <a:spLocks noGrp="1"/>
          </p:cNvSpPr>
          <p:nvPr>
            <p:ph type="ctrTitle"/>
          </p:nvPr>
        </p:nvSpPr>
        <p:spPr>
          <a:xfrm>
            <a:off x="685800" y="2319514"/>
            <a:ext cx="7772400" cy="1650799"/>
          </a:xfrm>
          <a:prstGeom prst="rect">
            <a:avLst/>
          </a:prstGeom>
        </p:spPr>
        <p:txBody>
          <a:bodyPr lIns="91425" tIns="91425" rIns="91425" b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a:endParaRPr/>
          </a:p>
        </p:txBody>
      </p:sp>
      <p:sp>
        <p:nvSpPr>
          <p:cNvPr id="59" name="Shape 59"/>
          <p:cNvSpPr txBox="1">
            <a:spLocks noGrp="1"/>
          </p:cNvSpPr>
          <p:nvPr>
            <p:ph type="subTitle" idx="1"/>
          </p:nvPr>
        </p:nvSpPr>
        <p:spPr>
          <a:xfrm>
            <a:off x="685800" y="4114800"/>
            <a:ext cx="7772400" cy="882000"/>
          </a:xfrm>
          <a:prstGeom prst="rect">
            <a:avLst/>
          </a:prstGeom>
        </p:spPr>
        <p:txBody>
          <a:bodyPr lIns="91425" tIns="91425" rIns="91425" bIns="91425" anchor="t" anchorCtr="0"/>
          <a:lstStyle>
            <a:lvl1pPr algn="ctr">
              <a:spcBef>
                <a:spcPts val="0"/>
              </a:spcBef>
              <a:buSzPct val="100000"/>
              <a:buNone/>
              <a:defRPr sz="2400" i="1"/>
            </a:lvl1pPr>
            <a:lvl2pPr algn="ctr">
              <a:spcBef>
                <a:spcPts val="0"/>
              </a:spcBef>
              <a:buNone/>
              <a:defRPr i="1"/>
            </a:lvl2pPr>
            <a:lvl3pPr algn="ctr">
              <a:spcBef>
                <a:spcPts val="0"/>
              </a:spcBef>
              <a:buNone/>
              <a:defRPr i="1"/>
            </a:lvl3pPr>
            <a:lvl4pPr algn="ctr">
              <a:spcBef>
                <a:spcPts val="0"/>
              </a:spcBef>
              <a:buSzPct val="100000"/>
              <a:buNone/>
              <a:defRPr sz="2400" i="1"/>
            </a:lvl4pPr>
            <a:lvl5pPr algn="ctr">
              <a:spcBef>
                <a:spcPts val="0"/>
              </a:spcBef>
              <a:buSzPct val="100000"/>
              <a:buNone/>
              <a:defRPr sz="2400" i="1"/>
            </a:lvl5pPr>
            <a:lvl6pPr algn="ctr">
              <a:spcBef>
                <a:spcPts val="0"/>
              </a:spcBef>
              <a:buSzPct val="100000"/>
              <a:buNone/>
              <a:defRPr sz="2400" i="1"/>
            </a:lvl6pPr>
            <a:lvl7pPr algn="ctr">
              <a:spcBef>
                <a:spcPts val="0"/>
              </a:spcBef>
              <a:buSzPct val="100000"/>
              <a:buNone/>
              <a:defRPr sz="2400" i="1"/>
            </a:lvl7pPr>
            <a:lvl8pPr algn="ctr">
              <a:spcBef>
                <a:spcPts val="0"/>
              </a:spcBef>
              <a:buSzPct val="100000"/>
              <a:buNone/>
              <a:defRPr sz="2400" i="1"/>
            </a:lvl8pPr>
            <a:lvl9pPr algn="ctr">
              <a:spcBef>
                <a:spcPts val="0"/>
              </a:spcBef>
              <a:buSzPct val="100000"/>
              <a:buNone/>
              <a:defRPr sz="2400" i="1"/>
            </a:lvl9pPr>
          </a:lstStyle>
          <a:p>
            <a:endParaRPr/>
          </a:p>
        </p:txBody>
      </p:sp>
      <p:sp>
        <p:nvSpPr>
          <p:cNvPr id="60" name="Shape 60"/>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defTabSz="914400"/>
            <a:fld id="{00000000-1234-1234-1234-123412341234}" type="slidenum">
              <a:rPr lang="en" kern="0" smtClean="0">
                <a:solidFill>
                  <a:srgbClr val="B13F9A"/>
                </a:solidFill>
                <a:rtl val="0"/>
              </a:rPr>
              <a:pPr defTabSz="914400"/>
              <a:t>‹#›</a:t>
            </a:fld>
            <a:endParaRPr lang="en" kern="0">
              <a:solidFill>
                <a:srgbClr val="B13F9A"/>
              </a:solidFill>
              <a:rtl val="0"/>
            </a:endParaRPr>
          </a:p>
        </p:txBody>
      </p:sp>
    </p:spTree>
    <p:extLst>
      <p:ext uri="{BB962C8B-B14F-4D97-AF65-F5344CB8AC3E}">
        <p14:creationId xmlns:p14="http://schemas.microsoft.com/office/powerpoint/2010/main" val="393117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44FC4-CAB5-144B-B220-FD26298F5046}" type="datetimeFigureOut">
              <a:rPr lang="en-US" smtClean="0"/>
              <a:t>3/2/2022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1143903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244FC4-CAB5-144B-B220-FD26298F5046}"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3038137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244FC4-CAB5-144B-B220-FD26298F5046}"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3707786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44FC4-CAB5-144B-B220-FD26298F5046}"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13124293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44FC4-CAB5-144B-B220-FD26298F5046}"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365304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7505"/>
            <a:ext cx="8229600" cy="1392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3" name="Shape 63"/>
          <p:cNvSpPr txBox="1">
            <a:spLocks noGrp="1"/>
          </p:cNvSpPr>
          <p:nvPr>
            <p:ph type="body" idx="1"/>
          </p:nvPr>
        </p:nvSpPr>
        <p:spPr>
          <a:xfrm>
            <a:off x="457200" y="1730373"/>
            <a:ext cx="8229600" cy="4837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4" name="Shape 64"/>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492295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5"/>
        <p:cNvGrpSpPr/>
        <p:nvPr/>
      </p:nvGrpSpPr>
      <p:grpSpPr>
        <a:xfrm>
          <a:off x="0" y="0"/>
          <a:ext cx="0" cy="0"/>
          <a:chOff x="0" y="0"/>
          <a:chExt cx="0" cy="0"/>
        </a:xfrm>
      </p:grpSpPr>
      <p:grpSp>
        <p:nvGrpSpPr>
          <p:cNvPr id="26" name="Shape 26"/>
          <p:cNvGrpSpPr/>
          <p:nvPr/>
        </p:nvGrpSpPr>
        <p:grpSpPr>
          <a:xfrm rot="10800000" flipH="1">
            <a:off x="0" y="-712"/>
            <a:ext cx="9162288" cy="4115071"/>
            <a:chOff x="-7937" y="4255637"/>
            <a:chExt cx="9144000" cy="2606675"/>
          </a:xfrm>
        </p:grpSpPr>
        <p:sp>
          <p:nvSpPr>
            <p:cNvPr id="27" name="Shape 27"/>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8" name="Shape 28"/>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9" name="Shape 29"/>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0" name="Shape 30"/>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1" name="Shape 31"/>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2" name="Shape 32"/>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3" name="Shape 33"/>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4" name="Shape 34"/>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5" name="Shape 35"/>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6" name="Shape 36"/>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7" name="Shape 37"/>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8" name="Shape 38"/>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39" name="Shape 39"/>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0" name="Shape 40"/>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1" name="Shape 41"/>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2" name="Shape 42"/>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3" name="Shape 43"/>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4" name="Shape 44"/>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5" name="Shape 45"/>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6" name="Shape 46"/>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7" name="Shape 47"/>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8" name="Shape 48"/>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49" name="Shape 49"/>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0" name="Shape 50"/>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1" name="Shape 51"/>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2" name="Shape 52"/>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3" name="Shape 53"/>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4" name="Shape 54"/>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5" name="Shape 55"/>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6" name="Shape 56"/>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57" name="Shape 57"/>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58" name="Shape 58"/>
          <p:cNvSpPr txBox="1">
            <a:spLocks noGrp="1"/>
          </p:cNvSpPr>
          <p:nvPr>
            <p:ph type="ctrTitle"/>
          </p:nvPr>
        </p:nvSpPr>
        <p:spPr>
          <a:xfrm>
            <a:off x="685800" y="2319514"/>
            <a:ext cx="7772400" cy="1650799"/>
          </a:xfrm>
          <a:prstGeom prst="rect">
            <a:avLst/>
          </a:prstGeom>
        </p:spPr>
        <p:txBody>
          <a:bodyPr lIns="91425" tIns="91425" rIns="91425" bIns="91425" anchor="b" anchorCtr="0"/>
          <a:lstStyle>
            <a:lvl1pPr algn="ctr">
              <a:spcBef>
                <a:spcPts val="0"/>
              </a:spcBef>
              <a:buClr>
                <a:schemeClr val="lt2"/>
              </a:buClr>
              <a:defRPr>
                <a:solidFill>
                  <a:schemeClr val="lt2"/>
                </a:solidFill>
              </a:defRPr>
            </a:lvl1pPr>
            <a:lvl2pPr algn="ctr">
              <a:spcBef>
                <a:spcPts val="0"/>
              </a:spcBef>
              <a:buClr>
                <a:schemeClr val="lt2"/>
              </a:buClr>
              <a:defRPr>
                <a:solidFill>
                  <a:schemeClr val="lt2"/>
                </a:solidFill>
              </a:defRPr>
            </a:lvl2pPr>
            <a:lvl3pPr algn="ctr">
              <a:spcBef>
                <a:spcPts val="0"/>
              </a:spcBef>
              <a:buClr>
                <a:schemeClr val="lt2"/>
              </a:buClr>
              <a:defRPr>
                <a:solidFill>
                  <a:schemeClr val="lt2"/>
                </a:solidFill>
              </a:defRPr>
            </a:lvl3pPr>
            <a:lvl4pPr algn="ctr">
              <a:spcBef>
                <a:spcPts val="0"/>
              </a:spcBef>
              <a:buClr>
                <a:schemeClr val="lt2"/>
              </a:buClr>
              <a:defRPr>
                <a:solidFill>
                  <a:schemeClr val="lt2"/>
                </a:solidFill>
              </a:defRPr>
            </a:lvl4pPr>
            <a:lvl5pPr algn="ctr">
              <a:spcBef>
                <a:spcPts val="0"/>
              </a:spcBef>
              <a:buClr>
                <a:schemeClr val="lt2"/>
              </a:buClr>
              <a:defRPr>
                <a:solidFill>
                  <a:schemeClr val="lt2"/>
                </a:solidFill>
              </a:defRPr>
            </a:lvl5pPr>
            <a:lvl6pPr algn="ctr">
              <a:spcBef>
                <a:spcPts val="0"/>
              </a:spcBef>
              <a:buClr>
                <a:schemeClr val="lt2"/>
              </a:buClr>
              <a:defRPr>
                <a:solidFill>
                  <a:schemeClr val="lt2"/>
                </a:solidFill>
              </a:defRPr>
            </a:lvl6pPr>
            <a:lvl7pPr algn="ctr">
              <a:spcBef>
                <a:spcPts val="0"/>
              </a:spcBef>
              <a:buClr>
                <a:schemeClr val="lt2"/>
              </a:buClr>
              <a:defRPr>
                <a:solidFill>
                  <a:schemeClr val="lt2"/>
                </a:solidFill>
              </a:defRPr>
            </a:lvl7pPr>
            <a:lvl8pPr algn="ctr">
              <a:spcBef>
                <a:spcPts val="0"/>
              </a:spcBef>
              <a:buClr>
                <a:schemeClr val="lt2"/>
              </a:buClr>
              <a:defRPr>
                <a:solidFill>
                  <a:schemeClr val="lt2"/>
                </a:solidFill>
              </a:defRPr>
            </a:lvl8pPr>
            <a:lvl9pPr algn="ctr">
              <a:spcBef>
                <a:spcPts val="0"/>
              </a:spcBef>
              <a:buClr>
                <a:schemeClr val="lt2"/>
              </a:buClr>
              <a:defRPr>
                <a:solidFill>
                  <a:schemeClr val="lt2"/>
                </a:solidFill>
              </a:defRPr>
            </a:lvl9pPr>
          </a:lstStyle>
          <a:p>
            <a:endParaRPr/>
          </a:p>
        </p:txBody>
      </p:sp>
      <p:sp>
        <p:nvSpPr>
          <p:cNvPr id="59" name="Shape 59"/>
          <p:cNvSpPr txBox="1">
            <a:spLocks noGrp="1"/>
          </p:cNvSpPr>
          <p:nvPr>
            <p:ph type="subTitle" idx="1"/>
          </p:nvPr>
        </p:nvSpPr>
        <p:spPr>
          <a:xfrm>
            <a:off x="685800" y="4114800"/>
            <a:ext cx="7772400" cy="882000"/>
          </a:xfrm>
          <a:prstGeom prst="rect">
            <a:avLst/>
          </a:prstGeom>
        </p:spPr>
        <p:txBody>
          <a:bodyPr lIns="91425" tIns="91425" rIns="91425" bIns="91425" anchor="t" anchorCtr="0"/>
          <a:lstStyle>
            <a:lvl1pPr algn="ctr">
              <a:spcBef>
                <a:spcPts val="0"/>
              </a:spcBef>
              <a:buSzPct val="100000"/>
              <a:buNone/>
              <a:defRPr sz="2400" i="1"/>
            </a:lvl1pPr>
            <a:lvl2pPr algn="ctr">
              <a:spcBef>
                <a:spcPts val="0"/>
              </a:spcBef>
              <a:buNone/>
              <a:defRPr i="1"/>
            </a:lvl2pPr>
            <a:lvl3pPr algn="ctr">
              <a:spcBef>
                <a:spcPts val="0"/>
              </a:spcBef>
              <a:buNone/>
              <a:defRPr i="1"/>
            </a:lvl3pPr>
            <a:lvl4pPr algn="ctr">
              <a:spcBef>
                <a:spcPts val="0"/>
              </a:spcBef>
              <a:buSzPct val="100000"/>
              <a:buNone/>
              <a:defRPr sz="2400" i="1"/>
            </a:lvl4pPr>
            <a:lvl5pPr algn="ctr">
              <a:spcBef>
                <a:spcPts val="0"/>
              </a:spcBef>
              <a:buSzPct val="100000"/>
              <a:buNone/>
              <a:defRPr sz="2400" i="1"/>
            </a:lvl5pPr>
            <a:lvl6pPr algn="ctr">
              <a:spcBef>
                <a:spcPts val="0"/>
              </a:spcBef>
              <a:buSzPct val="100000"/>
              <a:buNone/>
              <a:defRPr sz="2400" i="1"/>
            </a:lvl6pPr>
            <a:lvl7pPr algn="ctr">
              <a:spcBef>
                <a:spcPts val="0"/>
              </a:spcBef>
              <a:buSzPct val="100000"/>
              <a:buNone/>
              <a:defRPr sz="2400" i="1"/>
            </a:lvl7pPr>
            <a:lvl8pPr algn="ctr">
              <a:spcBef>
                <a:spcPts val="0"/>
              </a:spcBef>
              <a:buSzPct val="100000"/>
              <a:buNone/>
              <a:defRPr sz="2400" i="1"/>
            </a:lvl8pPr>
            <a:lvl9pPr algn="ctr">
              <a:spcBef>
                <a:spcPts val="0"/>
              </a:spcBef>
              <a:buSzPct val="100000"/>
              <a:buNone/>
              <a:defRPr sz="2400" i="1"/>
            </a:lvl9pPr>
          </a:lstStyle>
          <a:p>
            <a:endParaRPr/>
          </a:p>
        </p:txBody>
      </p:sp>
      <p:sp>
        <p:nvSpPr>
          <p:cNvPr id="60" name="Shape 60"/>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defTabSz="914400"/>
            <a:fld id="{00000000-1234-1234-1234-123412341234}" type="slidenum">
              <a:rPr lang="en" kern="0" smtClean="0">
                <a:solidFill>
                  <a:srgbClr val="B13F9A"/>
                </a:solidFill>
                <a:rtl val="0"/>
              </a:rPr>
              <a:pPr defTabSz="914400"/>
              <a:t>‹#›</a:t>
            </a:fld>
            <a:endParaRPr lang="en" kern="0">
              <a:solidFill>
                <a:srgbClr val="B13F9A"/>
              </a:solidFill>
              <a:rtl val="0"/>
            </a:endParaRPr>
          </a:p>
        </p:txBody>
      </p:sp>
    </p:spTree>
    <p:extLst>
      <p:ext uri="{BB962C8B-B14F-4D97-AF65-F5344CB8AC3E}">
        <p14:creationId xmlns:p14="http://schemas.microsoft.com/office/powerpoint/2010/main" val="3707943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7505"/>
            <a:ext cx="8229600" cy="1392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3" name="Shape 63"/>
          <p:cNvSpPr txBox="1">
            <a:spLocks noGrp="1"/>
          </p:cNvSpPr>
          <p:nvPr>
            <p:ph type="body" idx="1"/>
          </p:nvPr>
        </p:nvSpPr>
        <p:spPr>
          <a:xfrm>
            <a:off x="457200" y="1730373"/>
            <a:ext cx="8229600" cy="4837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4" name="Shape 64"/>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defTabSz="914400"/>
            <a:fld id="{00000000-1234-1234-1234-123412341234}" type="slidenum">
              <a:rPr lang="en" kern="0" smtClean="0">
                <a:solidFill>
                  <a:srgbClr val="B13F9A"/>
                </a:solidFill>
                <a:rtl val="0"/>
              </a:rPr>
              <a:pPr defTabSz="914400"/>
              <a:t>‹#›</a:t>
            </a:fld>
            <a:endParaRPr lang="en" kern="0">
              <a:solidFill>
                <a:srgbClr val="B13F9A"/>
              </a:solidFill>
              <a:rtl val="0"/>
            </a:endParaRPr>
          </a:p>
        </p:txBody>
      </p:sp>
    </p:spTree>
    <p:extLst>
      <p:ext uri="{BB962C8B-B14F-4D97-AF65-F5344CB8AC3E}">
        <p14:creationId xmlns:p14="http://schemas.microsoft.com/office/powerpoint/2010/main" val="2959795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7505"/>
            <a:ext cx="8229600" cy="1392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2" name="Shape 72"/>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defTabSz="914400"/>
            <a:fld id="{00000000-1234-1234-1234-123412341234}" type="slidenum">
              <a:rPr lang="en" kern="0" smtClean="0">
                <a:solidFill>
                  <a:srgbClr val="B13F9A"/>
                </a:solidFill>
                <a:rtl val="0"/>
              </a:rPr>
              <a:pPr defTabSz="914400"/>
              <a:t>‹#›</a:t>
            </a:fld>
            <a:endParaRPr lang="en" kern="0">
              <a:solidFill>
                <a:srgbClr val="B13F9A"/>
              </a:solidFill>
              <a:rtl val="0"/>
            </a:endParaRPr>
          </a:p>
        </p:txBody>
      </p:sp>
    </p:spTree>
    <p:extLst>
      <p:ext uri="{BB962C8B-B14F-4D97-AF65-F5344CB8AC3E}">
        <p14:creationId xmlns:p14="http://schemas.microsoft.com/office/powerpoint/2010/main" val="184125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07505"/>
            <a:ext cx="8229600" cy="1392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3" name="Shape 63"/>
          <p:cNvSpPr txBox="1">
            <a:spLocks noGrp="1"/>
          </p:cNvSpPr>
          <p:nvPr>
            <p:ph type="body" idx="1"/>
          </p:nvPr>
        </p:nvSpPr>
        <p:spPr>
          <a:xfrm>
            <a:off x="457200" y="1730373"/>
            <a:ext cx="8229600" cy="48372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4" name="Shape 64"/>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defTabSz="914400"/>
            <a:fld id="{00000000-1234-1234-1234-123412341234}" type="slidenum">
              <a:rPr lang="en" kern="0" smtClean="0">
                <a:solidFill>
                  <a:srgbClr val="B13F9A"/>
                </a:solidFill>
                <a:rtl val="0"/>
              </a:rPr>
              <a:pPr defTabSz="914400"/>
              <a:t>‹#›</a:t>
            </a:fld>
            <a:endParaRPr lang="en" kern="0">
              <a:solidFill>
                <a:srgbClr val="B13F9A"/>
              </a:solidFill>
              <a:rtl val="0"/>
            </a:endParaRPr>
          </a:p>
        </p:txBody>
      </p:sp>
    </p:spTree>
    <p:extLst>
      <p:ext uri="{BB962C8B-B14F-4D97-AF65-F5344CB8AC3E}">
        <p14:creationId xmlns:p14="http://schemas.microsoft.com/office/powerpoint/2010/main" val="2925882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457200" y="207505"/>
            <a:ext cx="8229600" cy="13927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2" name="Shape 72"/>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defTabSz="914400"/>
            <a:fld id="{00000000-1234-1234-1234-123412341234}" type="slidenum">
              <a:rPr lang="en" kern="0" smtClean="0">
                <a:solidFill>
                  <a:srgbClr val="B13F9A"/>
                </a:solidFill>
                <a:rtl val="0"/>
              </a:rPr>
              <a:pPr defTabSz="914400"/>
              <a:t>‹#›</a:t>
            </a:fld>
            <a:endParaRPr lang="en" kern="0">
              <a:solidFill>
                <a:srgbClr val="B13F9A"/>
              </a:solidFill>
              <a:rtl val="0"/>
            </a:endParaRPr>
          </a:p>
        </p:txBody>
      </p:sp>
    </p:spTree>
    <p:extLst>
      <p:ext uri="{BB962C8B-B14F-4D97-AF65-F5344CB8AC3E}">
        <p14:creationId xmlns:p14="http://schemas.microsoft.com/office/powerpoint/2010/main" val="2733816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8244FC4-CAB5-144B-B220-FD26298F5046}"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278223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44FC4-CAB5-144B-B220-FD26298F5046}"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76800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44FC4-CAB5-144B-B220-FD26298F5046}" type="datetimeFigureOut">
              <a:rPr lang="en-US" smtClean="0"/>
              <a:t>3/2/2022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353905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44FC4-CAB5-144B-B220-FD26298F5046}" type="datetimeFigureOut">
              <a:rPr lang="en-US" smtClean="0"/>
              <a:t>3/2/2022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688473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44FC4-CAB5-144B-B220-FD26298F5046}" type="datetimeFigureOut">
              <a:rPr lang="en-US" smtClean="0"/>
              <a:t>3/2/2022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183608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44FC4-CAB5-144B-B220-FD26298F5046}" type="datetimeFigureOut">
              <a:rPr lang="en-US" smtClean="0"/>
              <a:t>3/2/2022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B9119-F26F-0749-AEEB-0320D420AC75}" type="slidenum">
              <a:rPr lang="en-US" smtClean="0"/>
              <a:t>‹#›</a:t>
            </a:fld>
            <a:endParaRPr lang="en-US"/>
          </a:p>
        </p:txBody>
      </p:sp>
    </p:spTree>
    <p:extLst>
      <p:ext uri="{BB962C8B-B14F-4D97-AF65-F5344CB8AC3E}">
        <p14:creationId xmlns:p14="http://schemas.microsoft.com/office/powerpoint/2010/main" val="1605530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
        <p:cNvGrpSpPr/>
        <p:nvPr/>
      </p:nvGrpSpPr>
      <p:grpSpPr>
        <a:xfrm>
          <a:off x="0" y="0"/>
          <a:ext cx="0" cy="0"/>
          <a:chOff x="0" y="0"/>
          <a:chExt cx="0" cy="0"/>
        </a:xfrm>
      </p:grpSpPr>
      <p:grpSp>
        <p:nvGrpSpPr>
          <p:cNvPr id="5" name="Shape 5"/>
          <p:cNvGrpSpPr/>
          <p:nvPr/>
        </p:nvGrpSpPr>
        <p:grpSpPr>
          <a:xfrm>
            <a:off x="1" y="0"/>
            <a:ext cx="9159875" cy="6864683"/>
            <a:chOff x="0" y="0"/>
            <a:chExt cx="5770" cy="4324"/>
          </a:xfrm>
        </p:grpSpPr>
        <p:sp>
          <p:nvSpPr>
            <p:cNvPr id="6" name="Shape 6"/>
            <p:cNvSpPr/>
            <p:nvPr/>
          </p:nvSpPr>
          <p:spPr>
            <a:xfrm>
              <a:off x="69" y="91"/>
              <a:ext cx="5700" cy="41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7" name="Shape 7"/>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grpSp>
      <p:grpSp>
        <p:nvGrpSpPr>
          <p:cNvPr id="8" name="Shape 8"/>
          <p:cNvGrpSpPr/>
          <p:nvPr/>
        </p:nvGrpSpPr>
        <p:grpSpPr>
          <a:xfrm>
            <a:off x="3176" y="609601"/>
            <a:ext cx="8302625" cy="3787775"/>
            <a:chOff x="3175" y="609600"/>
            <a:chExt cx="8302625" cy="3787775"/>
          </a:xfrm>
        </p:grpSpPr>
        <p:sp>
          <p:nvSpPr>
            <p:cNvPr id="9" name="Shape 9"/>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 name="Shape 10"/>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 name="Shape 11"/>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 name="Shape 12"/>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 name="Shape 13"/>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 name="Shape 14"/>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 name="Shape 15"/>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6" name="Shape 16"/>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7" name="Shape 17"/>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8" name="Shape 18"/>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9" name="Shape 19"/>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0" name="Shape 20"/>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1" name="Shape 21"/>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22" name="Shape 22"/>
          <p:cNvSpPr txBox="1">
            <a:spLocks noGrp="1"/>
          </p:cNvSpPr>
          <p:nvPr>
            <p:ph type="title"/>
          </p:nvPr>
        </p:nvSpPr>
        <p:spPr>
          <a:xfrm>
            <a:off x="457200" y="207505"/>
            <a:ext cx="8229600" cy="1392799"/>
          </a:xfrm>
          <a:prstGeom prst="rect">
            <a:avLst/>
          </a:prstGeom>
          <a:noFill/>
          <a:ln>
            <a:noFill/>
          </a:ln>
        </p:spPr>
        <p:txBody>
          <a:bodyPr lIns="91425" tIns="91425" rIns="91425" bIns="91425" anchor="b" anchorCtr="0"/>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a:endParaRPr/>
          </a:p>
        </p:txBody>
      </p:sp>
      <p:sp>
        <p:nvSpPr>
          <p:cNvPr id="23" name="Shape 23"/>
          <p:cNvSpPr txBox="1">
            <a:spLocks noGrp="1"/>
          </p:cNvSpPr>
          <p:nvPr>
            <p:ph type="body" idx="1"/>
          </p:nvPr>
        </p:nvSpPr>
        <p:spPr>
          <a:xfrm>
            <a:off x="457200" y="1730373"/>
            <a:ext cx="8229600" cy="4837200"/>
          </a:xfrm>
          <a:prstGeom prst="rect">
            <a:avLst/>
          </a:prstGeom>
          <a:noFill/>
          <a:ln>
            <a:noFill/>
          </a:ln>
        </p:spPr>
        <p:txBody>
          <a:bodyPr lIns="91425" tIns="91425" rIns="91425" bIns="91425" anchor="t" anchorCtr="0"/>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a:endParaRPr/>
          </a:p>
        </p:txBody>
      </p:sp>
      <p:sp>
        <p:nvSpPr>
          <p:cNvPr id="24" name="Shape 24"/>
          <p:cNvSpPr txBox="1">
            <a:spLocks noGrp="1"/>
          </p:cNvSpPr>
          <p:nvPr>
            <p:ph type="sldNum" idx="12"/>
          </p:nvPr>
        </p:nvSpPr>
        <p:spPr>
          <a:xfrm>
            <a:off x="8556792" y="6333133"/>
            <a:ext cx="548699" cy="5248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latin typeface="Georgia"/>
                <a:ea typeface="Georgia"/>
                <a:cs typeface="Georgia"/>
                <a:sym typeface="Georgia"/>
              </a:defRPr>
            </a:lvl1pPr>
          </a:lstStyle>
          <a:p>
            <a:pPr defTabSz="914400"/>
            <a:fld id="{00000000-1234-1234-1234-123412341234}" type="slidenum">
              <a:rPr lang="en" kern="0" smtClean="0">
                <a:solidFill>
                  <a:srgbClr val="B13F9A"/>
                </a:solidFill>
                <a:rtl val="0"/>
              </a:rPr>
              <a:pPr defTabSz="914400"/>
              <a:t>‹#›</a:t>
            </a:fld>
            <a:endParaRPr lang="en" kern="0">
              <a:solidFill>
                <a:srgbClr val="B13F9A"/>
              </a:solidFill>
              <a:rtl val="0"/>
            </a:endParaRPr>
          </a:p>
        </p:txBody>
      </p:sp>
    </p:spTree>
    <p:extLst>
      <p:ext uri="{BB962C8B-B14F-4D97-AF65-F5344CB8AC3E}">
        <p14:creationId xmlns:p14="http://schemas.microsoft.com/office/powerpoint/2010/main" val="3005266181"/>
      </p:ext>
    </p:extLst>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44FC4-CAB5-144B-B220-FD26298F5046}" type="datetimeFigureOut">
              <a:rPr lang="en-US" smtClean="0"/>
              <a:t>3/2/2022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B9119-F26F-0749-AEEB-0320D420AC75}" type="slidenum">
              <a:rPr lang="en-US" smtClean="0"/>
              <a:t>‹#›</a:t>
            </a:fld>
            <a:endParaRPr lang="en-US"/>
          </a:p>
        </p:txBody>
      </p:sp>
    </p:spTree>
    <p:extLst>
      <p:ext uri="{BB962C8B-B14F-4D97-AF65-F5344CB8AC3E}">
        <p14:creationId xmlns:p14="http://schemas.microsoft.com/office/powerpoint/2010/main" val="498308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
        <p:cNvGrpSpPr/>
        <p:nvPr/>
      </p:nvGrpSpPr>
      <p:grpSpPr>
        <a:xfrm>
          <a:off x="0" y="0"/>
          <a:ext cx="0" cy="0"/>
          <a:chOff x="0" y="0"/>
          <a:chExt cx="0" cy="0"/>
        </a:xfrm>
      </p:grpSpPr>
      <p:grpSp>
        <p:nvGrpSpPr>
          <p:cNvPr id="5" name="Shape 5"/>
          <p:cNvGrpSpPr/>
          <p:nvPr/>
        </p:nvGrpSpPr>
        <p:grpSpPr>
          <a:xfrm>
            <a:off x="1" y="0"/>
            <a:ext cx="9159875" cy="6864683"/>
            <a:chOff x="0" y="0"/>
            <a:chExt cx="5770" cy="4324"/>
          </a:xfrm>
        </p:grpSpPr>
        <p:sp>
          <p:nvSpPr>
            <p:cNvPr id="6" name="Shape 6"/>
            <p:cNvSpPr/>
            <p:nvPr/>
          </p:nvSpPr>
          <p:spPr>
            <a:xfrm>
              <a:off x="69" y="91"/>
              <a:ext cx="5700" cy="4199"/>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7" name="Shape 7"/>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solidFill>
              <a:srgbClr val="FFFFFF"/>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grpSp>
      <p:grpSp>
        <p:nvGrpSpPr>
          <p:cNvPr id="8" name="Shape 8"/>
          <p:cNvGrpSpPr/>
          <p:nvPr/>
        </p:nvGrpSpPr>
        <p:grpSpPr>
          <a:xfrm>
            <a:off x="3176" y="609601"/>
            <a:ext cx="8302625" cy="3787775"/>
            <a:chOff x="3175" y="609600"/>
            <a:chExt cx="8302625" cy="3787775"/>
          </a:xfrm>
        </p:grpSpPr>
        <p:sp>
          <p:nvSpPr>
            <p:cNvPr id="9" name="Shape 9"/>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0" name="Shape 10"/>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1" name="Shape 11"/>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2" name="Shape 12"/>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3" name="Shape 13"/>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4" name="Shape 14"/>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5" name="Shape 15"/>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6" name="Shape 16"/>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7" name="Shape 17"/>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8" name="Shape 18"/>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19" name="Shape 19"/>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0" name="Shape 20"/>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sp>
          <p:nvSpPr>
            <p:cNvPr id="21" name="Shape 21"/>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a:ln>
                  <a:noFill/>
                </a:ln>
                <a:solidFill>
                  <a:srgbClr val="000000"/>
                </a:solidFill>
                <a:effectLst/>
                <a:uLnTx/>
                <a:uFillTx/>
                <a:latin typeface="Arial"/>
                <a:cs typeface="Arial"/>
                <a:sym typeface="Arial"/>
                <a:rtl val="0"/>
              </a:endParaRPr>
            </a:p>
          </p:txBody>
        </p:sp>
      </p:grpSp>
      <p:sp>
        <p:nvSpPr>
          <p:cNvPr id="22" name="Shape 22"/>
          <p:cNvSpPr txBox="1">
            <a:spLocks noGrp="1"/>
          </p:cNvSpPr>
          <p:nvPr>
            <p:ph type="title"/>
          </p:nvPr>
        </p:nvSpPr>
        <p:spPr>
          <a:xfrm>
            <a:off x="457200" y="207505"/>
            <a:ext cx="8229600" cy="1392799"/>
          </a:xfrm>
          <a:prstGeom prst="rect">
            <a:avLst/>
          </a:prstGeom>
          <a:noFill/>
          <a:ln>
            <a:noFill/>
          </a:ln>
        </p:spPr>
        <p:txBody>
          <a:bodyPr lIns="91425" tIns="91425" rIns="91425" bIns="91425" anchor="b" anchorCtr="0"/>
          <a:lstStyle>
            <a:lvl1pPr>
              <a:spcBef>
                <a:spcPts val="0"/>
              </a:spcBef>
              <a:buClr>
                <a:schemeClr val="dk2"/>
              </a:buClr>
              <a:buSzPct val="100000"/>
              <a:buFont typeface="Georgia"/>
              <a:buNone/>
              <a:defRPr sz="4800">
                <a:solidFill>
                  <a:schemeClr val="dk2"/>
                </a:solidFill>
                <a:latin typeface="Georgia"/>
                <a:ea typeface="Georgia"/>
                <a:cs typeface="Georgia"/>
                <a:sym typeface="Georgia"/>
              </a:defRPr>
            </a:lvl1pPr>
            <a:lvl2pPr>
              <a:spcBef>
                <a:spcPts val="0"/>
              </a:spcBef>
              <a:buClr>
                <a:schemeClr val="dk2"/>
              </a:buClr>
              <a:buSzPct val="100000"/>
              <a:buFont typeface="Georgia"/>
              <a:buNone/>
              <a:defRPr sz="4800">
                <a:solidFill>
                  <a:schemeClr val="dk2"/>
                </a:solidFill>
                <a:latin typeface="Georgia"/>
                <a:ea typeface="Georgia"/>
                <a:cs typeface="Georgia"/>
                <a:sym typeface="Georgia"/>
              </a:defRPr>
            </a:lvl2pPr>
            <a:lvl3pPr>
              <a:spcBef>
                <a:spcPts val="0"/>
              </a:spcBef>
              <a:buClr>
                <a:schemeClr val="dk2"/>
              </a:buClr>
              <a:buSzPct val="100000"/>
              <a:buFont typeface="Georgia"/>
              <a:buNone/>
              <a:defRPr sz="4800">
                <a:solidFill>
                  <a:schemeClr val="dk2"/>
                </a:solidFill>
                <a:latin typeface="Georgia"/>
                <a:ea typeface="Georgia"/>
                <a:cs typeface="Georgia"/>
                <a:sym typeface="Georgia"/>
              </a:defRPr>
            </a:lvl3pPr>
            <a:lvl4pPr>
              <a:spcBef>
                <a:spcPts val="0"/>
              </a:spcBef>
              <a:buClr>
                <a:schemeClr val="dk2"/>
              </a:buClr>
              <a:buSzPct val="100000"/>
              <a:buFont typeface="Georgia"/>
              <a:buNone/>
              <a:defRPr sz="4800">
                <a:solidFill>
                  <a:schemeClr val="dk2"/>
                </a:solidFill>
                <a:latin typeface="Georgia"/>
                <a:ea typeface="Georgia"/>
                <a:cs typeface="Georgia"/>
                <a:sym typeface="Georgia"/>
              </a:defRPr>
            </a:lvl4pPr>
            <a:lvl5pPr>
              <a:spcBef>
                <a:spcPts val="0"/>
              </a:spcBef>
              <a:buClr>
                <a:schemeClr val="dk2"/>
              </a:buClr>
              <a:buSzPct val="100000"/>
              <a:buFont typeface="Georgia"/>
              <a:buNone/>
              <a:defRPr sz="4800">
                <a:solidFill>
                  <a:schemeClr val="dk2"/>
                </a:solidFill>
                <a:latin typeface="Georgia"/>
                <a:ea typeface="Georgia"/>
                <a:cs typeface="Georgia"/>
                <a:sym typeface="Georgia"/>
              </a:defRPr>
            </a:lvl5pPr>
            <a:lvl6pPr>
              <a:spcBef>
                <a:spcPts val="0"/>
              </a:spcBef>
              <a:buClr>
                <a:schemeClr val="dk2"/>
              </a:buClr>
              <a:buSzPct val="100000"/>
              <a:buFont typeface="Georgia"/>
              <a:buNone/>
              <a:defRPr sz="4800">
                <a:solidFill>
                  <a:schemeClr val="dk2"/>
                </a:solidFill>
                <a:latin typeface="Georgia"/>
                <a:ea typeface="Georgia"/>
                <a:cs typeface="Georgia"/>
                <a:sym typeface="Georgia"/>
              </a:defRPr>
            </a:lvl6pPr>
            <a:lvl7pPr>
              <a:spcBef>
                <a:spcPts val="0"/>
              </a:spcBef>
              <a:buClr>
                <a:schemeClr val="dk2"/>
              </a:buClr>
              <a:buSzPct val="100000"/>
              <a:buFont typeface="Georgia"/>
              <a:buNone/>
              <a:defRPr sz="4800">
                <a:solidFill>
                  <a:schemeClr val="dk2"/>
                </a:solidFill>
                <a:latin typeface="Georgia"/>
                <a:ea typeface="Georgia"/>
                <a:cs typeface="Georgia"/>
                <a:sym typeface="Georgia"/>
              </a:defRPr>
            </a:lvl7pPr>
            <a:lvl8pPr>
              <a:spcBef>
                <a:spcPts val="0"/>
              </a:spcBef>
              <a:buClr>
                <a:schemeClr val="dk2"/>
              </a:buClr>
              <a:buSzPct val="100000"/>
              <a:buFont typeface="Georgia"/>
              <a:buNone/>
              <a:defRPr sz="4800">
                <a:solidFill>
                  <a:schemeClr val="dk2"/>
                </a:solidFill>
                <a:latin typeface="Georgia"/>
                <a:ea typeface="Georgia"/>
                <a:cs typeface="Georgia"/>
                <a:sym typeface="Georgia"/>
              </a:defRPr>
            </a:lvl8pPr>
            <a:lvl9pPr>
              <a:spcBef>
                <a:spcPts val="0"/>
              </a:spcBef>
              <a:buClr>
                <a:schemeClr val="dk2"/>
              </a:buClr>
              <a:buSzPct val="100000"/>
              <a:buFont typeface="Georgia"/>
              <a:buNone/>
              <a:defRPr sz="4800">
                <a:solidFill>
                  <a:schemeClr val="dk2"/>
                </a:solidFill>
                <a:latin typeface="Georgia"/>
                <a:ea typeface="Georgia"/>
                <a:cs typeface="Georgia"/>
                <a:sym typeface="Georgia"/>
              </a:defRPr>
            </a:lvl9pPr>
          </a:lstStyle>
          <a:p>
            <a:endParaRPr/>
          </a:p>
        </p:txBody>
      </p:sp>
      <p:sp>
        <p:nvSpPr>
          <p:cNvPr id="23" name="Shape 23"/>
          <p:cNvSpPr txBox="1">
            <a:spLocks noGrp="1"/>
          </p:cNvSpPr>
          <p:nvPr>
            <p:ph type="body" idx="1"/>
          </p:nvPr>
        </p:nvSpPr>
        <p:spPr>
          <a:xfrm>
            <a:off x="457200" y="1730373"/>
            <a:ext cx="8229600" cy="4837200"/>
          </a:xfrm>
          <a:prstGeom prst="rect">
            <a:avLst/>
          </a:prstGeom>
          <a:noFill/>
          <a:ln>
            <a:noFill/>
          </a:ln>
        </p:spPr>
        <p:txBody>
          <a:bodyPr lIns="91425" tIns="91425" rIns="91425" bIns="91425" anchor="t" anchorCtr="0"/>
          <a:lstStyle>
            <a:lvl1pPr>
              <a:spcBef>
                <a:spcPts val="600"/>
              </a:spcBef>
              <a:buClr>
                <a:schemeClr val="dk2"/>
              </a:buClr>
              <a:buSzPct val="100000"/>
              <a:buFont typeface="Georgia"/>
              <a:defRPr sz="3000">
                <a:solidFill>
                  <a:schemeClr val="dk2"/>
                </a:solidFill>
                <a:latin typeface="Georgia"/>
                <a:ea typeface="Georgia"/>
                <a:cs typeface="Georgia"/>
                <a:sym typeface="Georgia"/>
              </a:defRPr>
            </a:lvl1pPr>
            <a:lvl2pPr>
              <a:spcBef>
                <a:spcPts val="480"/>
              </a:spcBef>
              <a:buClr>
                <a:schemeClr val="dk2"/>
              </a:buClr>
              <a:buSzPct val="100000"/>
              <a:buFont typeface="Georgia"/>
              <a:defRPr sz="2400">
                <a:solidFill>
                  <a:schemeClr val="dk2"/>
                </a:solidFill>
                <a:latin typeface="Georgia"/>
                <a:ea typeface="Georgia"/>
                <a:cs typeface="Georgia"/>
                <a:sym typeface="Georgia"/>
              </a:defRPr>
            </a:lvl2pPr>
            <a:lvl3pPr>
              <a:spcBef>
                <a:spcPts val="480"/>
              </a:spcBef>
              <a:buClr>
                <a:schemeClr val="dk2"/>
              </a:buClr>
              <a:buSzPct val="100000"/>
              <a:buFont typeface="Georgia"/>
              <a:defRPr sz="2400">
                <a:solidFill>
                  <a:schemeClr val="dk2"/>
                </a:solidFill>
                <a:latin typeface="Georgia"/>
                <a:ea typeface="Georgia"/>
                <a:cs typeface="Georgia"/>
                <a:sym typeface="Georgia"/>
              </a:defRPr>
            </a:lvl3pPr>
            <a:lvl4pPr>
              <a:spcBef>
                <a:spcPts val="360"/>
              </a:spcBef>
              <a:buClr>
                <a:schemeClr val="dk2"/>
              </a:buClr>
              <a:buSzPct val="100000"/>
              <a:buFont typeface="Georgia"/>
              <a:defRPr sz="1800">
                <a:solidFill>
                  <a:schemeClr val="dk2"/>
                </a:solidFill>
                <a:latin typeface="Georgia"/>
                <a:ea typeface="Georgia"/>
                <a:cs typeface="Georgia"/>
                <a:sym typeface="Georgia"/>
              </a:defRPr>
            </a:lvl4pPr>
            <a:lvl5pPr>
              <a:spcBef>
                <a:spcPts val="360"/>
              </a:spcBef>
              <a:buClr>
                <a:schemeClr val="dk2"/>
              </a:buClr>
              <a:buSzPct val="100000"/>
              <a:buFont typeface="Georgia"/>
              <a:defRPr sz="1800">
                <a:solidFill>
                  <a:schemeClr val="dk2"/>
                </a:solidFill>
                <a:latin typeface="Georgia"/>
                <a:ea typeface="Georgia"/>
                <a:cs typeface="Georgia"/>
                <a:sym typeface="Georgia"/>
              </a:defRPr>
            </a:lvl5pPr>
            <a:lvl6pPr>
              <a:spcBef>
                <a:spcPts val="360"/>
              </a:spcBef>
              <a:buClr>
                <a:schemeClr val="dk2"/>
              </a:buClr>
              <a:buSzPct val="100000"/>
              <a:buFont typeface="Georgia"/>
              <a:defRPr sz="1800">
                <a:solidFill>
                  <a:schemeClr val="dk2"/>
                </a:solidFill>
                <a:latin typeface="Georgia"/>
                <a:ea typeface="Georgia"/>
                <a:cs typeface="Georgia"/>
                <a:sym typeface="Georgia"/>
              </a:defRPr>
            </a:lvl6pPr>
            <a:lvl7pPr>
              <a:spcBef>
                <a:spcPts val="360"/>
              </a:spcBef>
              <a:buClr>
                <a:schemeClr val="dk2"/>
              </a:buClr>
              <a:buSzPct val="100000"/>
              <a:buFont typeface="Georgia"/>
              <a:defRPr sz="1800">
                <a:solidFill>
                  <a:schemeClr val="dk2"/>
                </a:solidFill>
                <a:latin typeface="Georgia"/>
                <a:ea typeface="Georgia"/>
                <a:cs typeface="Georgia"/>
                <a:sym typeface="Georgia"/>
              </a:defRPr>
            </a:lvl7pPr>
            <a:lvl8pPr>
              <a:spcBef>
                <a:spcPts val="360"/>
              </a:spcBef>
              <a:buClr>
                <a:schemeClr val="dk2"/>
              </a:buClr>
              <a:buSzPct val="100000"/>
              <a:buFont typeface="Georgia"/>
              <a:defRPr sz="1800">
                <a:solidFill>
                  <a:schemeClr val="dk2"/>
                </a:solidFill>
                <a:latin typeface="Georgia"/>
                <a:ea typeface="Georgia"/>
                <a:cs typeface="Georgia"/>
                <a:sym typeface="Georgia"/>
              </a:defRPr>
            </a:lvl8pPr>
            <a:lvl9pPr>
              <a:spcBef>
                <a:spcPts val="360"/>
              </a:spcBef>
              <a:buClr>
                <a:schemeClr val="dk2"/>
              </a:buClr>
              <a:buSzPct val="100000"/>
              <a:buFont typeface="Georgia"/>
              <a:defRPr sz="1800">
                <a:solidFill>
                  <a:schemeClr val="dk2"/>
                </a:solidFill>
                <a:latin typeface="Georgia"/>
                <a:ea typeface="Georgia"/>
                <a:cs typeface="Georgia"/>
                <a:sym typeface="Georgia"/>
              </a:defRPr>
            </a:lvl9pPr>
          </a:lstStyle>
          <a:p>
            <a:endParaRPr/>
          </a:p>
        </p:txBody>
      </p:sp>
      <p:sp>
        <p:nvSpPr>
          <p:cNvPr id="24" name="Shape 24"/>
          <p:cNvSpPr txBox="1">
            <a:spLocks noGrp="1"/>
          </p:cNvSpPr>
          <p:nvPr>
            <p:ph type="sldNum" idx="12"/>
          </p:nvPr>
        </p:nvSpPr>
        <p:spPr>
          <a:xfrm>
            <a:off x="8556792" y="6333133"/>
            <a:ext cx="548699" cy="524800"/>
          </a:xfrm>
          <a:prstGeom prst="rect">
            <a:avLst/>
          </a:prstGeom>
          <a:noFill/>
          <a:ln>
            <a:noFill/>
          </a:ln>
        </p:spPr>
        <p:txBody>
          <a:bodyPr lIns="91425" tIns="91425" rIns="91425" bIns="91425" anchor="ctr" anchorCtr="0">
            <a:noAutofit/>
          </a:bodyPr>
          <a:lstStyle>
            <a:lvl1pPr algn="r">
              <a:spcBef>
                <a:spcPts val="0"/>
              </a:spcBef>
              <a:buNone/>
              <a:defRPr sz="1300">
                <a:solidFill>
                  <a:schemeClr val="dk2"/>
                </a:solidFill>
                <a:latin typeface="Georgia"/>
                <a:ea typeface="Georgia"/>
                <a:cs typeface="Georgia"/>
                <a:sym typeface="Georgia"/>
              </a:defRPr>
            </a:lvl1pPr>
          </a:lstStyle>
          <a:p>
            <a:pPr defTabSz="914400"/>
            <a:fld id="{00000000-1234-1234-1234-123412341234}" type="slidenum">
              <a:rPr lang="en" kern="0" smtClean="0">
                <a:solidFill>
                  <a:srgbClr val="B13F9A"/>
                </a:solidFill>
                <a:rtl val="0"/>
              </a:rPr>
              <a:pPr defTabSz="914400"/>
              <a:t>‹#›</a:t>
            </a:fld>
            <a:endParaRPr lang="en" kern="0">
              <a:solidFill>
                <a:srgbClr val="B13F9A"/>
              </a:solidFill>
              <a:rtl val="0"/>
            </a:endParaRPr>
          </a:p>
        </p:txBody>
      </p:sp>
    </p:spTree>
    <p:extLst>
      <p:ext uri="{BB962C8B-B14F-4D97-AF65-F5344CB8AC3E}">
        <p14:creationId xmlns:p14="http://schemas.microsoft.com/office/powerpoint/2010/main" val="323954106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UI0CMrGSC-w"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microsoft.com/office/2018/10/relationships/comments" Target="../comments/modernComment_103_390D3B0E.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microsoft.com/office/2018/10/relationships/comments" Target="../comments/modernComment_113_7C9F627F.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microsoft.com/office/2018/10/relationships/comments" Target="../comments/modernComment_114_5BE3171F.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microsoft.com/office/2018/10/relationships/comments" Target="../comments/modernComment_10E_C2EBEB6E.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hyperlink" Target="mailto:cbond@butlercc.edu" TargetMode="External"/><Relationship Id="rId5" Type="http://schemas.openxmlformats.org/officeDocument/2006/relationships/hyperlink" Target="mailto:Rzavala@butlercc.edu" TargetMode="External"/><Relationship Id="rId4" Type="http://schemas.openxmlformats.org/officeDocument/2006/relationships/hyperlink" Target="mailto:bchandle@butlerc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691" y="-138545"/>
            <a:ext cx="9144000" cy="6858000"/>
          </a:xfrm>
          <a:prstGeom prst="rect">
            <a:avLst/>
          </a:prstGeom>
        </p:spPr>
      </p:pic>
      <p:sp>
        <p:nvSpPr>
          <p:cNvPr id="2" name="Title 1"/>
          <p:cNvSpPr>
            <a:spLocks noGrp="1"/>
          </p:cNvSpPr>
          <p:nvPr>
            <p:ph type="ctrTitle"/>
          </p:nvPr>
        </p:nvSpPr>
        <p:spPr>
          <a:xfrm>
            <a:off x="5165805" y="2398949"/>
            <a:ext cx="3984243" cy="2796450"/>
          </a:xfrm>
        </p:spPr>
        <p:txBody>
          <a:bodyPr>
            <a:noAutofit/>
          </a:bodyPr>
          <a:lstStyle/>
          <a:p>
            <a:pPr>
              <a:lnSpc>
                <a:spcPct val="70000"/>
              </a:lnSpc>
            </a:pPr>
            <a:r>
              <a:rPr lang="en-US" sz="5400" spc="-300" dirty="0">
                <a:solidFill>
                  <a:srgbClr val="A08F50"/>
                </a:solidFill>
                <a:latin typeface="Akzidenz Grotesk BE XBdCn"/>
              </a:rPr>
              <a:t>Transitioning</a:t>
            </a:r>
            <a:br>
              <a:rPr lang="en-US" sz="5400" spc="-300" dirty="0">
                <a:solidFill>
                  <a:srgbClr val="A08F50"/>
                </a:solidFill>
                <a:latin typeface="Akzidenz Grotesk BE XBdCn"/>
              </a:rPr>
            </a:br>
            <a:r>
              <a:rPr lang="en-US" sz="5400" spc="-300" dirty="0">
                <a:solidFill>
                  <a:srgbClr val="A08F50"/>
                </a:solidFill>
                <a:latin typeface="Akzidenz Grotesk BE XBdCn"/>
              </a:rPr>
              <a:t>from Traditional Math to Modules</a:t>
            </a:r>
            <a:endParaRPr lang="en-US" dirty="0"/>
          </a:p>
        </p:txBody>
      </p:sp>
      <p:sp>
        <p:nvSpPr>
          <p:cNvPr id="3" name="Subtitle 2"/>
          <p:cNvSpPr>
            <a:spLocks noGrp="1"/>
          </p:cNvSpPr>
          <p:nvPr>
            <p:ph type="subTitle" idx="1"/>
          </p:nvPr>
        </p:nvSpPr>
        <p:spPr>
          <a:xfrm>
            <a:off x="5695573" y="5194173"/>
            <a:ext cx="3015485" cy="286448"/>
          </a:xfrm>
        </p:spPr>
        <p:txBody>
          <a:bodyPr>
            <a:noAutofit/>
          </a:bodyPr>
          <a:lstStyle/>
          <a:p>
            <a:pPr algn="l"/>
            <a:r>
              <a:rPr lang="en-US" sz="1700">
                <a:solidFill>
                  <a:srgbClr val="58005A"/>
                </a:solidFill>
                <a:latin typeface="B Franklin Gothic Demi"/>
                <a:cs typeface="B Franklin Gothic Demi"/>
                <a:hlinkClick r:id="rId3"/>
              </a:rPr>
              <a:t>A Unique Modular Approach</a:t>
            </a:r>
            <a:endParaRPr lang="en-US" sz="1700">
              <a:solidFill>
                <a:srgbClr val="58005A"/>
              </a:solidFill>
              <a:latin typeface="B Franklin Gothic Demi"/>
              <a:cs typeface="B Franklin Gothic Demi"/>
            </a:endParaRPr>
          </a:p>
        </p:txBody>
      </p:sp>
    </p:spTree>
    <p:extLst>
      <p:ext uri="{BB962C8B-B14F-4D97-AF65-F5344CB8AC3E}">
        <p14:creationId xmlns:p14="http://schemas.microsoft.com/office/powerpoint/2010/main" val="355979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69"/>
            <a:ext cx="9144000" cy="6858000"/>
          </a:xfrm>
          <a:prstGeom prst="rect">
            <a:avLst/>
          </a:prstGeom>
        </p:spPr>
      </p:pic>
      <p:sp>
        <p:nvSpPr>
          <p:cNvPr id="5" name="TextBox 4"/>
          <p:cNvSpPr txBox="1"/>
          <p:nvPr/>
        </p:nvSpPr>
        <p:spPr>
          <a:xfrm>
            <a:off x="802105" y="1892967"/>
            <a:ext cx="7539790" cy="830997"/>
          </a:xfrm>
          <a:prstGeom prst="rect">
            <a:avLst/>
          </a:prstGeom>
          <a:noFill/>
        </p:spPr>
        <p:txBody>
          <a:bodyPr wrap="square" lIns="91440" tIns="45720" rIns="91440" bIns="45720" rtlCol="0" anchor="t">
            <a:spAutoFit/>
          </a:bodyPr>
          <a:lstStyle/>
          <a:p>
            <a:pPr algn="ctr"/>
            <a:r>
              <a:rPr lang="en" sz="2400" b="1">
                <a:solidFill>
                  <a:schemeClr val="accent4"/>
                </a:solidFill>
                <a:latin typeface="B Akzidenz Grotesk Bold"/>
              </a:rPr>
              <a:t>Breaking up curriculum into one credit hour units of study. </a:t>
            </a:r>
          </a:p>
        </p:txBody>
      </p:sp>
      <p:sp>
        <p:nvSpPr>
          <p:cNvPr id="6" name="TextBox 5"/>
          <p:cNvSpPr txBox="1"/>
          <p:nvPr/>
        </p:nvSpPr>
        <p:spPr>
          <a:xfrm>
            <a:off x="802105" y="686168"/>
            <a:ext cx="7539790" cy="830997"/>
          </a:xfrm>
          <a:prstGeom prst="rect">
            <a:avLst/>
          </a:prstGeom>
          <a:noFill/>
        </p:spPr>
        <p:txBody>
          <a:bodyPr wrap="square" lIns="91440" tIns="45720" rIns="91440" bIns="45720" rtlCol="0" anchor="t">
            <a:spAutoFit/>
          </a:bodyPr>
          <a:lstStyle/>
          <a:p>
            <a:pPr algn="ctr"/>
            <a:r>
              <a:rPr lang="en-US" sz="4800">
                <a:solidFill>
                  <a:schemeClr val="bg2">
                    <a:lumMod val="50000"/>
                  </a:schemeClr>
                </a:solidFill>
                <a:latin typeface="B Akzidenz Grotesk Bold"/>
              </a:rPr>
              <a:t>Butler’s Module Design</a:t>
            </a:r>
          </a:p>
        </p:txBody>
      </p:sp>
      <p:pic>
        <p:nvPicPr>
          <p:cNvPr id="4" name="Picture 3"/>
          <p:cNvPicPr>
            <a:picLocks noChangeAspect="1"/>
          </p:cNvPicPr>
          <p:nvPr/>
        </p:nvPicPr>
        <p:blipFill>
          <a:blip r:embed="rId4"/>
          <a:stretch>
            <a:fillRect/>
          </a:stretch>
        </p:blipFill>
        <p:spPr>
          <a:xfrm>
            <a:off x="410801" y="2293077"/>
            <a:ext cx="8322397" cy="3835061"/>
          </a:xfrm>
          <a:prstGeom prst="rect">
            <a:avLst/>
          </a:prstGeom>
        </p:spPr>
      </p:pic>
    </p:spTree>
    <p:extLst>
      <p:ext uri="{BB962C8B-B14F-4D97-AF65-F5344CB8AC3E}">
        <p14:creationId xmlns:p14="http://schemas.microsoft.com/office/powerpoint/2010/main" val="31508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1696" y="513382"/>
            <a:ext cx="6999889" cy="1569660"/>
          </a:xfrm>
          <a:prstGeom prst="rect">
            <a:avLst/>
          </a:prstGeom>
          <a:noFill/>
        </p:spPr>
        <p:txBody>
          <a:bodyPr wrap="square" lIns="91440" tIns="45720" rIns="91440" bIns="45720" rtlCol="0" anchor="t">
            <a:spAutoFit/>
          </a:bodyPr>
          <a:lstStyle/>
          <a:p>
            <a:pPr algn="ctr"/>
            <a:r>
              <a:rPr lang="en-US" sz="4800">
                <a:solidFill>
                  <a:srgbClr val="A08F50"/>
                </a:solidFill>
                <a:latin typeface="B Akzidenz Grotesk Bold"/>
              </a:rPr>
              <a:t>Modules vs Other Modalities</a:t>
            </a:r>
          </a:p>
        </p:txBody>
      </p:sp>
      <p:sp>
        <p:nvSpPr>
          <p:cNvPr id="5" name="Text Placeholder 2"/>
          <p:cNvSpPr txBox="1">
            <a:spLocks/>
          </p:cNvSpPr>
          <p:nvPr/>
        </p:nvSpPr>
        <p:spPr>
          <a:xfrm>
            <a:off x="455435" y="1819191"/>
            <a:ext cx="8229600" cy="4448741"/>
          </a:xfrm>
          <a:prstGeom prst="rect">
            <a:avLst/>
          </a:prstGeom>
        </p:spPr>
        <p:txBody>
          <a:bodyPr lIns="91440" tIns="45720" rIns="91440" bIns="4572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4000" b="1">
              <a:solidFill>
                <a:schemeClr val="accent4"/>
              </a:solidFill>
              <a:latin typeface="B Akzidenz Grotesk Bold"/>
            </a:endParaRPr>
          </a:p>
          <a:p>
            <a:pPr marL="457200" indent="-457200">
              <a:buFont typeface="Wingdings" panose="05000000000000000000" pitchFamily="2" charset="2"/>
              <a:buChar char="v"/>
            </a:pPr>
            <a:r>
              <a:rPr lang="en-US" sz="2400">
                <a:solidFill>
                  <a:schemeClr val="accent4"/>
                </a:solidFill>
                <a:latin typeface="B Akzidenz Grotesk Bold"/>
              </a:rPr>
              <a:t>Individualized Content </a:t>
            </a:r>
            <a:endParaRPr lang="en-US" sz="2400">
              <a:solidFill>
                <a:schemeClr val="accent4"/>
              </a:solidFill>
              <a:latin typeface="Calibri"/>
              <a:cs typeface="Calibri"/>
            </a:endParaRPr>
          </a:p>
          <a:p>
            <a:pPr marL="457200" indent="-457200">
              <a:buFont typeface="Wingdings" panose="05000000000000000000" pitchFamily="2" charset="2"/>
              <a:buChar char="v"/>
            </a:pPr>
            <a:endParaRPr lang="en-US" sz="2400">
              <a:solidFill>
                <a:schemeClr val="accent4"/>
              </a:solidFill>
              <a:latin typeface="B Akzidenz Grotesk Bold"/>
              <a:cs typeface="Calibri"/>
            </a:endParaRPr>
          </a:p>
          <a:p>
            <a:pPr marL="457200" indent="-457200">
              <a:buFont typeface="Wingdings,Sans-Serif" panose="05000000000000000000" pitchFamily="2" charset="2"/>
              <a:buChar char="v"/>
            </a:pPr>
            <a:r>
              <a:rPr lang="en-US" sz="2400">
                <a:solidFill>
                  <a:schemeClr val="accent4"/>
                </a:solidFill>
                <a:ea typeface="+mn-lt"/>
                <a:cs typeface="+mn-lt"/>
              </a:rPr>
              <a:t>Time Efficiency </a:t>
            </a:r>
          </a:p>
          <a:p>
            <a:pPr marL="457200" indent="-457200">
              <a:buFont typeface="Wingdings" panose="05000000000000000000" pitchFamily="2" charset="2"/>
              <a:buChar char="v"/>
            </a:pPr>
            <a:endParaRPr lang="en-US" sz="2400">
              <a:solidFill>
                <a:schemeClr val="accent4"/>
              </a:solidFill>
              <a:latin typeface="Calibri"/>
              <a:cs typeface="Calibri"/>
            </a:endParaRPr>
          </a:p>
          <a:p>
            <a:pPr marL="457200" indent="-457200">
              <a:buFont typeface="Wingdings" panose="05000000000000000000" pitchFamily="2" charset="2"/>
              <a:buChar char="v"/>
            </a:pPr>
            <a:r>
              <a:rPr lang="en-US" sz="2400">
                <a:solidFill>
                  <a:schemeClr val="accent4"/>
                </a:solidFill>
                <a:latin typeface="Calibri"/>
                <a:cs typeface="Calibri"/>
              </a:rPr>
              <a:t>Instruction </a:t>
            </a:r>
            <a:endParaRPr lang="en-US" sz="2400">
              <a:solidFill>
                <a:schemeClr val="accent4"/>
              </a:solidFill>
              <a:cs typeface="Calibri"/>
            </a:endParaRPr>
          </a:p>
          <a:p>
            <a:pPr marL="457200" indent="-457200">
              <a:buFont typeface="Wingdings" panose="05000000000000000000" pitchFamily="2" charset="2"/>
              <a:buChar char="v"/>
            </a:pPr>
            <a:endParaRPr lang="en-US">
              <a:solidFill>
                <a:schemeClr val="accent4"/>
              </a:solidFill>
              <a:latin typeface="Calibri"/>
              <a:cs typeface="Calibri"/>
            </a:endParaRPr>
          </a:p>
          <a:p>
            <a:pPr marL="457200" indent="-457200">
              <a:buFont typeface="Wingdings" panose="05000000000000000000" pitchFamily="2" charset="2"/>
              <a:buChar char="v"/>
            </a:pPr>
            <a:endParaRPr lang="en-US" sz="2800">
              <a:cs typeface="Calibri"/>
            </a:endParaRPr>
          </a:p>
          <a:p>
            <a:pPr marL="457200" indent="-457200">
              <a:buFont typeface="Wingdings" panose="05000000000000000000" pitchFamily="2" charset="2"/>
              <a:buChar char="v"/>
            </a:pPr>
            <a:endParaRPr lang="en-US"/>
          </a:p>
        </p:txBody>
      </p:sp>
      <p:pic>
        <p:nvPicPr>
          <p:cNvPr id="2" name="Picture 1" descr="Shape, rectangle&#10;&#10;Description automatically generated">
            <a:extLst>
              <a:ext uri="{FF2B5EF4-FFF2-40B4-BE49-F238E27FC236}">
                <a16:creationId xmlns:a16="http://schemas.microsoft.com/office/drawing/2014/main" id="{A69AC953-8650-4FD1-BA88-2955840696F5}"/>
              </a:ext>
            </a:extLst>
          </p:cNvPr>
          <p:cNvPicPr>
            <a:picLocks noChangeAspect="1"/>
          </p:cNvPicPr>
          <p:nvPr/>
        </p:nvPicPr>
        <p:blipFill rotWithShape="1">
          <a:blip r:embed="rId3">
            <a:extLst>
              <a:ext uri="{28A0092B-C50C-407E-A947-70E740481C1C}">
                <a14:useLocalDpi xmlns:a14="http://schemas.microsoft.com/office/drawing/2010/main" val="0"/>
              </a:ext>
            </a:extLst>
          </a:blip>
          <a:srcRect t="87387" b="59"/>
          <a:stretch/>
        </p:blipFill>
        <p:spPr>
          <a:xfrm>
            <a:off x="0" y="5997096"/>
            <a:ext cx="9144000" cy="860912"/>
          </a:xfrm>
          <a:prstGeom prst="rect">
            <a:avLst/>
          </a:prstGeom>
        </p:spPr>
      </p:pic>
    </p:spTree>
    <p:extLst>
      <p:ext uri="{BB962C8B-B14F-4D97-AF65-F5344CB8AC3E}">
        <p14:creationId xmlns:p14="http://schemas.microsoft.com/office/powerpoint/2010/main" val="957168398"/>
      </p:ext>
    </p:extLst>
  </p:cSld>
  <p:clrMapOvr>
    <a:masterClrMapping/>
  </p:clrMapOvr>
  <p:extLst>
    <p:ext uri="{6950BFC3-D8DA-4A85-94F7-54DA5524770B}">
      <p188:commentRel xmlns="" xmlns:p188="http://schemas.microsoft.com/office/powerpoint/2018/8/main" r:id="rId4"/>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71"/>
            <a:ext cx="9144000" cy="6858000"/>
          </a:xfrm>
          <a:prstGeom prst="rect">
            <a:avLst/>
          </a:prstGeom>
        </p:spPr>
      </p:pic>
      <p:sp>
        <p:nvSpPr>
          <p:cNvPr id="3" name="TextBox 2"/>
          <p:cNvSpPr txBox="1"/>
          <p:nvPr/>
        </p:nvSpPr>
        <p:spPr>
          <a:xfrm>
            <a:off x="8244630" y="6470507"/>
            <a:ext cx="257813" cy="276999"/>
          </a:xfrm>
          <a:prstGeom prst="rect">
            <a:avLst/>
          </a:prstGeom>
          <a:noFill/>
        </p:spPr>
        <p:txBody>
          <a:bodyPr wrap="square" rtlCol="0">
            <a:spAutoFit/>
          </a:bodyPr>
          <a:lstStyle/>
          <a:p>
            <a:r>
              <a:rPr lang="en-US" sz="1200">
                <a:solidFill>
                  <a:schemeClr val="tx1">
                    <a:lumMod val="50000"/>
                    <a:lumOff val="50000"/>
                  </a:schemeClr>
                </a:solidFill>
                <a:latin typeface="Foco Light"/>
                <a:cs typeface="Foco Light"/>
              </a:rPr>
              <a:t>1</a:t>
            </a:r>
          </a:p>
        </p:txBody>
      </p:sp>
      <p:sp>
        <p:nvSpPr>
          <p:cNvPr id="5" name="TextBox 4"/>
          <p:cNvSpPr txBox="1"/>
          <p:nvPr/>
        </p:nvSpPr>
        <p:spPr>
          <a:xfrm>
            <a:off x="798842" y="511111"/>
            <a:ext cx="7646881" cy="1569660"/>
          </a:xfrm>
          <a:prstGeom prst="rect">
            <a:avLst/>
          </a:prstGeom>
          <a:noFill/>
        </p:spPr>
        <p:txBody>
          <a:bodyPr wrap="square" lIns="91440" tIns="45720" rIns="91440" bIns="45720" rtlCol="0" anchor="t">
            <a:spAutoFit/>
          </a:bodyPr>
          <a:lstStyle/>
          <a:p>
            <a:pPr algn="ctr"/>
            <a:r>
              <a:rPr lang="en-US" sz="4800">
                <a:solidFill>
                  <a:srgbClr val="A08F50"/>
                </a:solidFill>
                <a:latin typeface="B Akzidenz Grotesk Bold"/>
              </a:rPr>
              <a:t>Modules Save Students Money</a:t>
            </a:r>
          </a:p>
        </p:txBody>
      </p:sp>
      <p:sp>
        <p:nvSpPr>
          <p:cNvPr id="7" name="Text Placeholder 2"/>
          <p:cNvSpPr txBox="1">
            <a:spLocks/>
          </p:cNvSpPr>
          <p:nvPr/>
        </p:nvSpPr>
        <p:spPr>
          <a:xfrm>
            <a:off x="369848" y="1633027"/>
            <a:ext cx="8492180" cy="467952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Font typeface="Georgia"/>
              <a:buNone/>
              <a:defRPr sz="3000" b="0" i="0" u="none" strike="noStrike" cap="none" baseline="0">
                <a:solidFill>
                  <a:schemeClr val="dk2"/>
                </a:solidFill>
                <a:latin typeface="Georgia"/>
                <a:ea typeface="Georgia"/>
                <a:cs typeface="Georgia"/>
                <a:sym typeface="Georgia"/>
                <a:rtl val="0"/>
              </a:defRPr>
            </a:lvl1pPr>
            <a:lvl2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2pPr>
            <a:lvl3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3pPr>
            <a:lvl4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4pPr>
            <a:lvl5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5pPr>
            <a:lvl6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6pPr>
            <a:lvl7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7pPr>
            <a:lvl8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8pPr>
            <a:lvl9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9pPr>
          </a:lstStyle>
          <a:p>
            <a:pPr defTabSz="914400">
              <a:lnSpc>
                <a:spcPct val="150000"/>
              </a:lnSpc>
              <a:buClr>
                <a:schemeClr val="accent4"/>
              </a:buClr>
              <a:defRPr/>
            </a:pPr>
            <a:endParaRPr lang="en-US" sz="1800" kern="0">
              <a:solidFill>
                <a:schemeClr val="accent4"/>
              </a:solidFill>
              <a:latin typeface="B Akzidenz Grotesk Bold"/>
            </a:endParaRPr>
          </a:p>
          <a:p>
            <a:pPr marL="457200" indent="-457200" defTabSz="914400">
              <a:lnSpc>
                <a:spcPct val="150000"/>
              </a:lnSpc>
              <a:buClr>
                <a:schemeClr val="accent4"/>
              </a:buClr>
              <a:buFont typeface="Wingdings" panose="05000000000000000000" pitchFamily="2" charset="2"/>
              <a:buChar char="v"/>
              <a:defRPr/>
            </a:pPr>
            <a:r>
              <a:rPr lang="en-US" sz="2400" kern="0">
                <a:solidFill>
                  <a:schemeClr val="accent4"/>
                </a:solidFill>
                <a:latin typeface="B Akzidenz Grotesk Bold"/>
              </a:rPr>
              <a:t>NO fee for the first "My Math Plan Assessment"  </a:t>
            </a:r>
            <a:endParaRPr lang="en-US" sz="2400">
              <a:solidFill>
                <a:schemeClr val="accent4"/>
              </a:solidFill>
              <a:latin typeface="B Akzidenz Grotesk Bold"/>
            </a:endParaRPr>
          </a:p>
          <a:p>
            <a:pPr marL="457200" indent="-457200" defTabSz="914400">
              <a:lnSpc>
                <a:spcPct val="150000"/>
              </a:lnSpc>
              <a:buClr>
                <a:schemeClr val="accent4"/>
              </a:buClr>
              <a:buFont typeface="Wingdings" panose="05000000000000000000" pitchFamily="2" charset="2"/>
              <a:buChar char="v"/>
              <a:defRPr/>
            </a:pPr>
            <a:endParaRPr lang="en-US" sz="2400" kern="0">
              <a:solidFill>
                <a:schemeClr val="accent4"/>
              </a:solidFill>
              <a:latin typeface="B Akzidenz Grotesk Bold"/>
            </a:endParaRPr>
          </a:p>
          <a:p>
            <a:pPr marL="457200" indent="-457200" defTabSz="914400">
              <a:lnSpc>
                <a:spcPct val="150000"/>
              </a:lnSpc>
              <a:buClr>
                <a:schemeClr val="accent4"/>
              </a:buClr>
              <a:buFont typeface="Wingdings" panose="05000000000000000000" pitchFamily="2" charset="2"/>
              <a:buChar char="v"/>
              <a:defRPr/>
            </a:pPr>
            <a:r>
              <a:rPr lang="en-US" sz="2400" kern="0">
                <a:solidFill>
                  <a:schemeClr val="accent4"/>
                </a:solidFill>
                <a:latin typeface="B Akzidenz Grotesk Bold"/>
              </a:rPr>
              <a:t>Students only pay for the Math Modules they need </a:t>
            </a:r>
          </a:p>
          <a:p>
            <a:pPr marL="457200" indent="-457200" defTabSz="914400">
              <a:lnSpc>
                <a:spcPct val="150000"/>
              </a:lnSpc>
              <a:buClr>
                <a:schemeClr val="accent4"/>
              </a:buClr>
              <a:buFont typeface="Wingdings" panose="05000000000000000000" pitchFamily="2" charset="2"/>
              <a:buChar char="v"/>
              <a:defRPr/>
            </a:pPr>
            <a:endParaRPr lang="en-US" sz="2400" kern="0">
              <a:solidFill>
                <a:schemeClr val="accent4"/>
              </a:solidFill>
              <a:latin typeface="B Akzidenz Grotesk Bold"/>
            </a:endParaRPr>
          </a:p>
          <a:p>
            <a:pPr marL="457200" indent="-457200" defTabSz="914400">
              <a:lnSpc>
                <a:spcPct val="150000"/>
              </a:lnSpc>
              <a:buClr>
                <a:schemeClr val="accent4"/>
              </a:buClr>
              <a:buFont typeface="Wingdings" panose="05000000000000000000" pitchFamily="2" charset="2"/>
              <a:buChar char="v"/>
              <a:defRPr/>
            </a:pPr>
            <a:r>
              <a:rPr lang="en-US" sz="2400" kern="0">
                <a:solidFill>
                  <a:schemeClr val="accent4"/>
                </a:solidFill>
                <a:latin typeface="B Akzidenz Grotesk Bold"/>
              </a:rPr>
              <a:t>Retroactive Credit </a:t>
            </a:r>
          </a:p>
          <a:p>
            <a:pPr marL="457200" indent="-457200" defTabSz="914400">
              <a:lnSpc>
                <a:spcPct val="150000"/>
              </a:lnSpc>
              <a:buClr>
                <a:schemeClr val="accent4"/>
              </a:buClr>
              <a:buFont typeface="Wingdings" panose="05000000000000000000" pitchFamily="2" charset="2"/>
              <a:buChar char="v"/>
              <a:defRPr/>
            </a:pPr>
            <a:endParaRPr lang="en-US" sz="2400" kern="0">
              <a:solidFill>
                <a:schemeClr val="accent4"/>
              </a:solidFill>
              <a:latin typeface="B Akzidenz Grotesk Bold"/>
            </a:endParaRPr>
          </a:p>
          <a:p>
            <a:pPr marL="457200" indent="-457200" defTabSz="914400">
              <a:lnSpc>
                <a:spcPct val="150000"/>
              </a:lnSpc>
              <a:buClr>
                <a:schemeClr val="accent4"/>
              </a:buClr>
              <a:buFont typeface="Wingdings" panose="05000000000000000000" pitchFamily="2" charset="2"/>
              <a:buChar char="v"/>
              <a:defRPr/>
            </a:pPr>
            <a:r>
              <a:rPr lang="en-US" sz="2400" kern="0">
                <a:solidFill>
                  <a:schemeClr val="accent4"/>
                </a:solidFill>
                <a:latin typeface="B Akzidenz Grotesk Bold"/>
              </a:rPr>
              <a:t>1 credit hour vs 3 credit hours</a:t>
            </a:r>
            <a:endParaRPr lang="en-US" sz="2400">
              <a:solidFill>
                <a:schemeClr val="accent4"/>
              </a:solidFill>
            </a:endParaRPr>
          </a:p>
        </p:txBody>
      </p:sp>
    </p:spTree>
    <p:extLst>
      <p:ext uri="{BB962C8B-B14F-4D97-AF65-F5344CB8AC3E}">
        <p14:creationId xmlns:p14="http://schemas.microsoft.com/office/powerpoint/2010/main" val="2090820223"/>
      </p:ext>
    </p:extLst>
  </p:cSld>
  <p:clrMapOvr>
    <a:masterClrMapping/>
  </p:clrMapOvr>
  <p:extLst>
    <p:ext uri="{6950BFC3-D8DA-4A85-94F7-54DA5524770B}">
      <p188:commentRel xmlns="" xmlns:p188="http://schemas.microsoft.com/office/powerpoint/2018/8/main" r:id="rId4"/>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71"/>
            <a:ext cx="9144000" cy="6858000"/>
          </a:xfrm>
          <a:prstGeom prst="rect">
            <a:avLst/>
          </a:prstGeom>
        </p:spPr>
      </p:pic>
      <p:sp>
        <p:nvSpPr>
          <p:cNvPr id="3" name="TextBox 2"/>
          <p:cNvSpPr txBox="1"/>
          <p:nvPr/>
        </p:nvSpPr>
        <p:spPr>
          <a:xfrm>
            <a:off x="8244630" y="6470507"/>
            <a:ext cx="257813" cy="276999"/>
          </a:xfrm>
          <a:prstGeom prst="rect">
            <a:avLst/>
          </a:prstGeom>
          <a:noFill/>
        </p:spPr>
        <p:txBody>
          <a:bodyPr wrap="square" rtlCol="0">
            <a:spAutoFit/>
          </a:bodyPr>
          <a:lstStyle/>
          <a:p>
            <a:r>
              <a:rPr lang="en-US" sz="1200">
                <a:solidFill>
                  <a:schemeClr val="tx1">
                    <a:lumMod val="50000"/>
                    <a:lumOff val="50000"/>
                  </a:schemeClr>
                </a:solidFill>
                <a:latin typeface="Foco Light"/>
                <a:cs typeface="Foco Light"/>
              </a:rPr>
              <a:t>1</a:t>
            </a:r>
          </a:p>
        </p:txBody>
      </p:sp>
      <p:sp>
        <p:nvSpPr>
          <p:cNvPr id="5" name="TextBox 4"/>
          <p:cNvSpPr txBox="1"/>
          <p:nvPr/>
        </p:nvSpPr>
        <p:spPr>
          <a:xfrm>
            <a:off x="794429" y="546416"/>
            <a:ext cx="7646881" cy="830997"/>
          </a:xfrm>
          <a:prstGeom prst="rect">
            <a:avLst/>
          </a:prstGeom>
          <a:noFill/>
        </p:spPr>
        <p:txBody>
          <a:bodyPr wrap="square" lIns="91440" tIns="45720" rIns="91440" bIns="45720" rtlCol="0" anchor="t">
            <a:spAutoFit/>
          </a:bodyPr>
          <a:lstStyle/>
          <a:p>
            <a:pPr algn="ctr"/>
            <a:r>
              <a:rPr lang="en-US" sz="4800">
                <a:solidFill>
                  <a:srgbClr val="A08F50"/>
                </a:solidFill>
                <a:latin typeface="B Akzidenz Grotesk Bold"/>
              </a:rPr>
              <a:t>Modules Save Students Time</a:t>
            </a:r>
          </a:p>
        </p:txBody>
      </p:sp>
      <p:sp>
        <p:nvSpPr>
          <p:cNvPr id="7" name="Text Placeholder 2"/>
          <p:cNvSpPr txBox="1">
            <a:spLocks/>
          </p:cNvSpPr>
          <p:nvPr/>
        </p:nvSpPr>
        <p:spPr>
          <a:xfrm>
            <a:off x="638183" y="2027368"/>
            <a:ext cx="8147957" cy="4772199"/>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Font typeface="Georgia"/>
              <a:buNone/>
              <a:defRPr sz="3000" b="0" i="0" u="none" strike="noStrike" cap="none" baseline="0">
                <a:solidFill>
                  <a:schemeClr val="dk2"/>
                </a:solidFill>
                <a:latin typeface="Georgia"/>
                <a:ea typeface="Georgia"/>
                <a:cs typeface="Georgia"/>
                <a:sym typeface="Georgia"/>
                <a:rtl val="0"/>
              </a:defRPr>
            </a:lvl1pPr>
            <a:lvl2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2pPr>
            <a:lvl3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3pPr>
            <a:lvl4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4pPr>
            <a:lvl5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5pPr>
            <a:lvl6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6pPr>
            <a:lvl7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7pPr>
            <a:lvl8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8pPr>
            <a:lvl9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9pPr>
          </a:lstStyle>
          <a:p>
            <a:pPr defTabSz="914400">
              <a:lnSpc>
                <a:spcPct val="150000"/>
              </a:lnSpc>
              <a:buClr>
                <a:schemeClr val="accent4"/>
              </a:buClr>
              <a:defRPr/>
            </a:pPr>
            <a:endParaRPr lang="en-US" sz="1800" kern="0">
              <a:solidFill>
                <a:schemeClr val="accent4"/>
              </a:solidFill>
              <a:latin typeface="B Akzidenz Grotesk Bold"/>
            </a:endParaRPr>
          </a:p>
          <a:p>
            <a:pPr marL="457200" indent="-457200" defTabSz="914400">
              <a:lnSpc>
                <a:spcPct val="150000"/>
              </a:lnSpc>
              <a:buClr>
                <a:schemeClr val="accent4"/>
              </a:buClr>
              <a:buFont typeface="Wingdings" panose="05000000000000000000" pitchFamily="2" charset="2"/>
              <a:buChar char="v"/>
              <a:defRPr/>
            </a:pPr>
            <a:r>
              <a:rPr lang="en-US" sz="2400" kern="0">
                <a:solidFill>
                  <a:schemeClr val="accent4"/>
                </a:solidFill>
                <a:latin typeface="B Akzidenz Grotesk Bold"/>
              </a:rPr>
              <a:t>Testing out of Modules </a:t>
            </a:r>
          </a:p>
          <a:p>
            <a:pPr marL="457200" indent="-457200" defTabSz="914400">
              <a:lnSpc>
                <a:spcPct val="150000"/>
              </a:lnSpc>
              <a:buClr>
                <a:schemeClr val="accent4"/>
              </a:buClr>
              <a:buFont typeface="Wingdings" panose="05000000000000000000" pitchFamily="2" charset="2"/>
              <a:buChar char="v"/>
              <a:defRPr/>
            </a:pPr>
            <a:endParaRPr lang="en-US" sz="2400" kern="0">
              <a:solidFill>
                <a:schemeClr val="accent4"/>
              </a:solidFill>
              <a:latin typeface="B Akzidenz Grotesk Bold"/>
            </a:endParaRPr>
          </a:p>
          <a:p>
            <a:pPr marL="457200" indent="-457200" defTabSz="914400">
              <a:lnSpc>
                <a:spcPct val="150000"/>
              </a:lnSpc>
              <a:buClr>
                <a:schemeClr val="accent4"/>
              </a:buClr>
              <a:buFont typeface="Wingdings" panose="05000000000000000000" pitchFamily="2" charset="2"/>
              <a:buChar char="v"/>
              <a:defRPr/>
            </a:pPr>
            <a:r>
              <a:rPr lang="en-US" sz="2400" kern="0">
                <a:solidFill>
                  <a:schemeClr val="accent4"/>
                </a:solidFill>
                <a:latin typeface="B Akzidenz Grotesk Bold"/>
              </a:rPr>
              <a:t>Simultaneous Modules </a:t>
            </a:r>
          </a:p>
          <a:p>
            <a:pPr marL="457200" indent="-457200" defTabSz="914400">
              <a:lnSpc>
                <a:spcPct val="150000"/>
              </a:lnSpc>
              <a:buClr>
                <a:schemeClr val="accent4"/>
              </a:buClr>
              <a:buFont typeface="Wingdings" panose="05000000000000000000" pitchFamily="2" charset="2"/>
              <a:buChar char="v"/>
              <a:defRPr/>
            </a:pPr>
            <a:endParaRPr lang="en-US" sz="2400" kern="0">
              <a:solidFill>
                <a:schemeClr val="accent4"/>
              </a:solidFill>
              <a:latin typeface="B Akzidenz Grotesk Bold"/>
            </a:endParaRPr>
          </a:p>
          <a:p>
            <a:pPr marL="457200" indent="-457200" defTabSz="914400">
              <a:lnSpc>
                <a:spcPct val="150000"/>
              </a:lnSpc>
              <a:buClr>
                <a:schemeClr val="accent4"/>
              </a:buClr>
              <a:buFont typeface="Wingdings" panose="05000000000000000000" pitchFamily="2" charset="2"/>
              <a:buChar char="v"/>
              <a:defRPr/>
            </a:pPr>
            <a:r>
              <a:rPr lang="en-US" sz="2400" kern="0">
                <a:solidFill>
                  <a:schemeClr val="accent4"/>
                </a:solidFill>
                <a:latin typeface="B Akzidenz Grotesk Bold"/>
              </a:rPr>
              <a:t>5 -week vs 16 week for repeating Modules </a:t>
            </a:r>
          </a:p>
        </p:txBody>
      </p:sp>
    </p:spTree>
    <p:extLst>
      <p:ext uri="{BB962C8B-B14F-4D97-AF65-F5344CB8AC3E}">
        <p14:creationId xmlns:p14="http://schemas.microsoft.com/office/powerpoint/2010/main" val="1541609247"/>
      </p:ext>
    </p:extLst>
  </p:cSld>
  <p:clrMapOvr>
    <a:masterClrMapping/>
  </p:clrMapOvr>
  <p:extLst>
    <p:ext uri="{6950BFC3-D8DA-4A85-94F7-54DA5524770B}">
      <p188:commentRel xmlns="" xmlns:p188="http://schemas.microsoft.com/office/powerpoint/2018/8/main" r:id="rId4"/>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244630" y="6470507"/>
            <a:ext cx="257813" cy="276999"/>
          </a:xfrm>
          <a:prstGeom prst="rect">
            <a:avLst/>
          </a:prstGeom>
          <a:noFill/>
        </p:spPr>
        <p:txBody>
          <a:bodyPr wrap="square" rtlCol="0">
            <a:spAutoFit/>
          </a:bodyPr>
          <a:lstStyle/>
          <a:p>
            <a:r>
              <a:rPr lang="en-US" sz="1200">
                <a:solidFill>
                  <a:schemeClr val="tx1">
                    <a:lumMod val="50000"/>
                    <a:lumOff val="50000"/>
                  </a:schemeClr>
                </a:solidFill>
                <a:latin typeface="Foco Light"/>
                <a:cs typeface="Foco Light"/>
              </a:rPr>
              <a:t>1</a:t>
            </a:r>
          </a:p>
        </p:txBody>
      </p:sp>
      <p:sp>
        <p:nvSpPr>
          <p:cNvPr id="5" name="TextBox 4"/>
          <p:cNvSpPr txBox="1"/>
          <p:nvPr/>
        </p:nvSpPr>
        <p:spPr>
          <a:xfrm>
            <a:off x="884380" y="632337"/>
            <a:ext cx="7646881" cy="830997"/>
          </a:xfrm>
          <a:prstGeom prst="rect">
            <a:avLst/>
          </a:prstGeom>
          <a:noFill/>
        </p:spPr>
        <p:txBody>
          <a:bodyPr wrap="square" lIns="91440" tIns="45720" rIns="91440" bIns="45720" rtlCol="0" anchor="t">
            <a:spAutoFit/>
          </a:bodyPr>
          <a:lstStyle/>
          <a:p>
            <a:pPr algn="ctr"/>
            <a:r>
              <a:rPr lang="en-US" sz="4800">
                <a:solidFill>
                  <a:srgbClr val="A08F50"/>
                </a:solidFill>
                <a:latin typeface="B Akzidenz Grotesk Bold"/>
                <a:cs typeface="B Akzidenz Grotesk Bold"/>
              </a:rPr>
              <a:t>Students Placement</a:t>
            </a:r>
            <a:endParaRPr lang="en-US"/>
          </a:p>
        </p:txBody>
      </p:sp>
      <p:sp>
        <p:nvSpPr>
          <p:cNvPr id="4" name="TextBox 3">
            <a:extLst>
              <a:ext uri="{FF2B5EF4-FFF2-40B4-BE49-F238E27FC236}">
                <a16:creationId xmlns:a16="http://schemas.microsoft.com/office/drawing/2014/main" id="{2A40FD24-AE5B-48B5-85C5-334D1E8F55F3}"/>
              </a:ext>
            </a:extLst>
          </p:cNvPr>
          <p:cNvSpPr txBox="1"/>
          <p:nvPr/>
        </p:nvSpPr>
        <p:spPr>
          <a:xfrm>
            <a:off x="546947" y="1719296"/>
            <a:ext cx="7890525"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B Akzidenz Grotesk Bold"/>
                <a:cs typeface="Segoe UI"/>
              </a:rPr>
              <a:t>A Series of Diagnostic Tests Designed to Help Refine Students Placement into Butler’s Math Module Curriculum.  </a:t>
            </a:r>
            <a:r>
              <a:rPr lang="en-US" sz="2400">
                <a:latin typeface="B Akzidenz Grotesk Bold"/>
                <a:cs typeface="Segoe UI"/>
              </a:rPr>
              <a:t>​</a:t>
            </a:r>
            <a:endParaRPr lang="en-US"/>
          </a:p>
          <a:p>
            <a:r>
              <a:rPr lang="en-US" sz="2400">
                <a:latin typeface="B Akzidenz Grotesk Bold"/>
                <a:cs typeface="Segoe UI"/>
              </a:rPr>
              <a:t>​</a:t>
            </a:r>
          </a:p>
          <a:p>
            <a:pPr marL="800100" lvl="1" indent="-342900">
              <a:buFont typeface="Wingdings"/>
              <a:buChar char="v"/>
            </a:pPr>
            <a:r>
              <a:rPr lang="en-US" sz="2400">
                <a:solidFill>
                  <a:srgbClr val="8064A2"/>
                </a:solidFill>
                <a:latin typeface="B Akzidenz Grotesk Bold"/>
                <a:cs typeface="Arial"/>
              </a:rPr>
              <a:t>Created using Hawkes web test feature, and correlated to Butler’s math curriculum ​</a:t>
            </a:r>
          </a:p>
          <a:p>
            <a:pPr marL="800100" lvl="1" indent="-342900">
              <a:buFont typeface="Wingdings"/>
              <a:buChar char="v"/>
            </a:pPr>
            <a:r>
              <a:rPr lang="en-US" sz="2400">
                <a:solidFill>
                  <a:srgbClr val="8064A2"/>
                </a:solidFill>
                <a:latin typeface="B Akzidenz Grotesk Bold"/>
                <a:cs typeface="Arial"/>
              </a:rPr>
              <a:t>Covers Developmental Math through College Algebra​</a:t>
            </a:r>
          </a:p>
          <a:p>
            <a:pPr marL="800100" lvl="1" indent="-342900">
              <a:buFont typeface="Wingdings"/>
              <a:buChar char="v"/>
            </a:pPr>
            <a:r>
              <a:rPr lang="en-US" sz="2400">
                <a:solidFill>
                  <a:srgbClr val="8064A2"/>
                </a:solidFill>
                <a:latin typeface="B Akzidenz Grotesk Bold"/>
                <a:cs typeface="Arial"/>
              </a:rPr>
              <a:t>Allows students to earn credit for what they already know​</a:t>
            </a:r>
          </a:p>
          <a:p>
            <a:pPr marL="800100" lvl="1" indent="-342900">
              <a:buFont typeface="Wingdings"/>
              <a:buChar char="v"/>
            </a:pPr>
            <a:r>
              <a:rPr lang="en-US" sz="2400">
                <a:solidFill>
                  <a:srgbClr val="8064A2"/>
                </a:solidFill>
                <a:latin typeface="B Akzidenz Grotesk Bold"/>
                <a:cs typeface="Arial"/>
              </a:rPr>
              <a:t>Students only conquer the specific content </a:t>
            </a:r>
            <a:r>
              <a:rPr lang="en-US" sz="2400" b="1">
                <a:solidFill>
                  <a:srgbClr val="8064A2"/>
                </a:solidFill>
                <a:latin typeface="B Akzidenz Grotesk Bold"/>
                <a:cs typeface="Arial"/>
              </a:rPr>
              <a:t>they</a:t>
            </a:r>
            <a:r>
              <a:rPr lang="en-US" sz="2400">
                <a:solidFill>
                  <a:srgbClr val="8064A2"/>
                </a:solidFill>
                <a:latin typeface="B Akzidenz Grotesk Bold"/>
                <a:cs typeface="Arial"/>
              </a:rPr>
              <a:t> need​</a:t>
            </a:r>
          </a:p>
          <a:p>
            <a:endParaRPr lang="en-US" sz="2400">
              <a:latin typeface="B Akzidenz Grotesk Bold"/>
              <a:cs typeface="Segoe UI"/>
            </a:endParaRPr>
          </a:p>
        </p:txBody>
      </p:sp>
    </p:spTree>
    <p:extLst>
      <p:ext uri="{BB962C8B-B14F-4D97-AF65-F5344CB8AC3E}">
        <p14:creationId xmlns:p14="http://schemas.microsoft.com/office/powerpoint/2010/main" val="3270241134"/>
      </p:ext>
    </p:extLst>
  </p:cSld>
  <p:clrMapOvr>
    <a:masterClrMapping/>
  </p:clrMapOvr>
  <p:extLst>
    <p:ext uri="{6950BFC3-D8DA-4A85-94F7-54DA5524770B}">
      <p188:commentRel xmlns=""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25FFCA-B251-4A0F-86BD-3FFD59FB0E27}"/>
              </a:ext>
            </a:extLst>
          </p:cNvPr>
          <p:cNvSpPr/>
          <p:nvPr/>
        </p:nvSpPr>
        <p:spPr>
          <a:xfrm>
            <a:off x="1009136" y="1972610"/>
            <a:ext cx="7455241" cy="3693319"/>
          </a:xfrm>
          <a:prstGeom prst="rect">
            <a:avLst/>
          </a:prstGeom>
        </p:spPr>
        <p:txBody>
          <a:bodyPr wrap="square" lIns="91440" tIns="45720" rIns="91440" bIns="45720" anchor="t">
            <a:spAutoFit/>
          </a:bodyPr>
          <a:lstStyle/>
          <a:p>
            <a:pPr fontAlgn="base">
              <a:buFont typeface="Arial" panose="020B0604020202020204" pitchFamily="34" charset="0"/>
              <a:buChar char="•"/>
            </a:pPr>
            <a:endParaRPr lang="en-US">
              <a:solidFill>
                <a:srgbClr val="000000"/>
              </a:solidFill>
              <a:latin typeface="B Akzidenz Grotesk Bold"/>
            </a:endParaRPr>
          </a:p>
          <a:p>
            <a:pPr marL="342900" indent="-342900" fontAlgn="base">
              <a:buFont typeface="Wingdings"/>
              <a:buChar char="v"/>
            </a:pPr>
            <a:r>
              <a:rPr lang="en-US" sz="2400">
                <a:solidFill>
                  <a:srgbClr val="8064A2"/>
                </a:solidFill>
                <a:latin typeface="B Akzidenz Grotesk Bold"/>
              </a:rPr>
              <a:t>  Fewer students misplaced​</a:t>
            </a:r>
            <a:endParaRPr lang="en-US" sz="2400">
              <a:solidFill>
                <a:srgbClr val="8064A2"/>
              </a:solidFill>
              <a:latin typeface="Arial" panose="020B0604020202020204" pitchFamily="34" charset="0"/>
              <a:cs typeface="Arial"/>
            </a:endParaRPr>
          </a:p>
          <a:p>
            <a:pPr marL="342900" indent="-342900" fontAlgn="base">
              <a:buFont typeface="Wingdings" panose="020B0604020202020204" pitchFamily="34" charset="0"/>
              <a:buChar char="v"/>
            </a:pPr>
            <a:endParaRPr lang="en-US" sz="2400">
              <a:solidFill>
                <a:srgbClr val="8064A2"/>
              </a:solidFill>
              <a:latin typeface="B Akzidenz Grotesk Bold"/>
              <a:cs typeface="Arial"/>
            </a:endParaRPr>
          </a:p>
          <a:p>
            <a:pPr marL="342900" indent="-342900" fontAlgn="base">
              <a:buFont typeface="Wingdings" panose="020B0604020202020204" pitchFamily="34" charset="0"/>
              <a:buChar char="v"/>
            </a:pPr>
            <a:r>
              <a:rPr lang="en-US" sz="2400">
                <a:solidFill>
                  <a:srgbClr val="8064A2"/>
                </a:solidFill>
                <a:latin typeface="B Akzidenz Grotesk Bold"/>
              </a:rPr>
              <a:t>  Module pass rates have improved​</a:t>
            </a:r>
            <a:endParaRPr lang="en-US" sz="2400">
              <a:solidFill>
                <a:srgbClr val="8064A2"/>
              </a:solidFill>
              <a:latin typeface="Arial" panose="020B0604020202020204" pitchFamily="34" charset="0"/>
              <a:cs typeface="Arial"/>
            </a:endParaRPr>
          </a:p>
          <a:p>
            <a:pPr marL="342900" indent="-342900" fontAlgn="base">
              <a:buFont typeface="Wingdings" panose="020B0604020202020204" pitchFamily="34" charset="0"/>
              <a:buChar char="v"/>
            </a:pPr>
            <a:endParaRPr lang="en-US" sz="2400">
              <a:solidFill>
                <a:srgbClr val="8064A2"/>
              </a:solidFill>
              <a:latin typeface="B Akzidenz Grotesk Bold"/>
              <a:cs typeface="Arial"/>
            </a:endParaRPr>
          </a:p>
          <a:p>
            <a:pPr marL="342900" indent="-342900" fontAlgn="base">
              <a:buFont typeface="Wingdings" panose="020B0604020202020204" pitchFamily="34" charset="0"/>
              <a:buChar char="v"/>
            </a:pPr>
            <a:r>
              <a:rPr lang="en-US" sz="2400">
                <a:solidFill>
                  <a:srgbClr val="8064A2"/>
                </a:solidFill>
                <a:latin typeface="B Akzidenz Grotesk Bold"/>
              </a:rPr>
              <a:t>  Fewer students withdraw from class​</a:t>
            </a:r>
            <a:endParaRPr lang="en-US" sz="2400">
              <a:solidFill>
                <a:srgbClr val="8064A2"/>
              </a:solidFill>
              <a:latin typeface="Arial" panose="020B0604020202020204" pitchFamily="34" charset="0"/>
              <a:cs typeface="Arial"/>
            </a:endParaRPr>
          </a:p>
          <a:p>
            <a:pPr marL="342900" indent="-342900" fontAlgn="base">
              <a:buFont typeface="Wingdings" panose="020B0604020202020204" pitchFamily="34" charset="0"/>
              <a:buChar char="v"/>
            </a:pPr>
            <a:endParaRPr lang="en-US" sz="2400">
              <a:solidFill>
                <a:srgbClr val="8064A2"/>
              </a:solidFill>
              <a:latin typeface="B Akzidenz Grotesk Bold"/>
              <a:cs typeface="Arial"/>
            </a:endParaRPr>
          </a:p>
          <a:p>
            <a:pPr marL="342900" indent="-342900" fontAlgn="base">
              <a:buFont typeface="Wingdings" panose="020B0604020202020204" pitchFamily="34" charset="0"/>
              <a:buChar char="v"/>
            </a:pPr>
            <a:r>
              <a:rPr lang="en-US" sz="2400">
                <a:solidFill>
                  <a:srgbClr val="8064A2"/>
                </a:solidFill>
                <a:latin typeface="B Akzidenz Grotesk Bold"/>
              </a:rPr>
              <a:t>  Retention rates have improved​</a:t>
            </a:r>
            <a:endParaRPr lang="en-US" sz="2400">
              <a:solidFill>
                <a:srgbClr val="8064A2"/>
              </a:solidFill>
              <a:latin typeface="Arial" panose="020B0604020202020204" pitchFamily="34" charset="0"/>
              <a:cs typeface="Arial"/>
            </a:endParaRPr>
          </a:p>
          <a:p>
            <a:pPr marL="342900" indent="-342900" fontAlgn="base">
              <a:buFont typeface="Wingdings" panose="020B0604020202020204" pitchFamily="34" charset="0"/>
              <a:buChar char="v"/>
            </a:pPr>
            <a:endParaRPr lang="en-US" sz="2400">
              <a:solidFill>
                <a:srgbClr val="8064A2"/>
              </a:solidFill>
              <a:latin typeface="B Akzidenz Grotesk Bold"/>
              <a:cs typeface="Arial"/>
            </a:endParaRPr>
          </a:p>
          <a:p>
            <a:pPr marL="342900" indent="-342900" fontAlgn="base">
              <a:buFont typeface="Wingdings" panose="020B0604020202020204" pitchFamily="34" charset="0"/>
              <a:buChar char="v"/>
            </a:pPr>
            <a:r>
              <a:rPr lang="en-US" sz="2400">
                <a:solidFill>
                  <a:srgbClr val="8064A2"/>
                </a:solidFill>
                <a:latin typeface="B Akzidenz Grotesk Bold"/>
              </a:rPr>
              <a:t>  Students seem happy about the module  program</a:t>
            </a:r>
            <a:endParaRPr lang="en-US" sz="2400" b="0" i="0">
              <a:solidFill>
                <a:srgbClr val="8064A2"/>
              </a:solidFill>
              <a:effectLst/>
              <a:latin typeface="Arial" panose="020B0604020202020204" pitchFamily="34" charset="0"/>
              <a:cs typeface="Arial"/>
            </a:endParaRPr>
          </a:p>
        </p:txBody>
      </p:sp>
      <p:sp>
        <p:nvSpPr>
          <p:cNvPr id="3" name="Rectangle 2">
            <a:extLst>
              <a:ext uri="{FF2B5EF4-FFF2-40B4-BE49-F238E27FC236}">
                <a16:creationId xmlns:a16="http://schemas.microsoft.com/office/drawing/2014/main" id="{FA82FE0F-03CB-40CA-B030-A846D742EFAE}"/>
              </a:ext>
            </a:extLst>
          </p:cNvPr>
          <p:cNvSpPr/>
          <p:nvPr/>
        </p:nvSpPr>
        <p:spPr>
          <a:xfrm>
            <a:off x="1201622" y="320888"/>
            <a:ext cx="6324232" cy="1569660"/>
          </a:xfrm>
          <a:prstGeom prst="rect">
            <a:avLst/>
          </a:prstGeom>
        </p:spPr>
        <p:txBody>
          <a:bodyPr wrap="none" lIns="91440" tIns="45720" rIns="91440" bIns="45720" anchor="t">
            <a:spAutoFit/>
          </a:bodyPr>
          <a:lstStyle/>
          <a:p>
            <a:r>
              <a:rPr lang="en-US" sz="4800">
                <a:solidFill>
                  <a:srgbClr val="A08F50"/>
                </a:solidFill>
                <a:latin typeface="B Akzidenz Grotesk Bold"/>
              </a:rPr>
              <a:t>How Is Butler’s Program </a:t>
            </a:r>
            <a:endParaRPr lang="en-US">
              <a:solidFill>
                <a:srgbClr val="000000"/>
              </a:solidFill>
              <a:latin typeface="Calibri"/>
              <a:cs typeface="Calibri"/>
            </a:endParaRPr>
          </a:p>
          <a:p>
            <a:pPr algn="ctr"/>
            <a:r>
              <a:rPr lang="en-US" sz="4800">
                <a:solidFill>
                  <a:srgbClr val="A08F50"/>
                </a:solidFill>
                <a:latin typeface="B Akzidenz Grotesk Bold"/>
              </a:rPr>
              <a:t>Working?</a:t>
            </a:r>
            <a:endParaRPr lang="en-US">
              <a:solidFill>
                <a:srgbClr val="A08F50"/>
              </a:solidFill>
              <a:latin typeface="B Akzidenz Grotesk Bold"/>
              <a:cs typeface="Calibri"/>
            </a:endParaRPr>
          </a:p>
        </p:txBody>
      </p:sp>
      <p:pic>
        <p:nvPicPr>
          <p:cNvPr id="5" name="Picture 4" descr="Shape, rectangle&#10;&#10;Description automatically generated">
            <a:extLst>
              <a:ext uri="{FF2B5EF4-FFF2-40B4-BE49-F238E27FC236}">
                <a16:creationId xmlns:a16="http://schemas.microsoft.com/office/drawing/2014/main" id="{4ED27427-AE96-48C1-8A98-0C8F2F10A4E3}"/>
              </a:ext>
            </a:extLst>
          </p:cNvPr>
          <p:cNvPicPr>
            <a:picLocks noChangeAspect="1"/>
          </p:cNvPicPr>
          <p:nvPr/>
        </p:nvPicPr>
        <p:blipFill rotWithShape="1">
          <a:blip r:embed="rId3">
            <a:extLst>
              <a:ext uri="{28A0092B-C50C-407E-A947-70E740481C1C}">
                <a14:useLocalDpi xmlns:a14="http://schemas.microsoft.com/office/drawing/2010/main" val="0"/>
              </a:ext>
            </a:extLst>
          </a:blip>
          <a:srcRect t="90075" r="-225" b="-150"/>
          <a:stretch/>
        </p:blipFill>
        <p:spPr>
          <a:xfrm>
            <a:off x="33556" y="6088216"/>
            <a:ext cx="9164601" cy="690964"/>
          </a:xfrm>
          <a:prstGeom prst="rect">
            <a:avLst/>
          </a:prstGeom>
        </p:spPr>
      </p:pic>
    </p:spTree>
    <p:extLst>
      <p:ext uri="{BB962C8B-B14F-4D97-AF65-F5344CB8AC3E}">
        <p14:creationId xmlns:p14="http://schemas.microsoft.com/office/powerpoint/2010/main" val="274049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5" y="3405"/>
            <a:ext cx="9144000" cy="6858000"/>
          </a:xfrm>
          <a:prstGeom prst="rect">
            <a:avLst/>
          </a:prstGeom>
        </p:spPr>
      </p:pic>
      <p:sp>
        <p:nvSpPr>
          <p:cNvPr id="3" name="TextBox 2"/>
          <p:cNvSpPr txBox="1"/>
          <p:nvPr/>
        </p:nvSpPr>
        <p:spPr>
          <a:xfrm>
            <a:off x="696285" y="120928"/>
            <a:ext cx="7751428" cy="830997"/>
          </a:xfrm>
          <a:prstGeom prst="rect">
            <a:avLst/>
          </a:prstGeom>
          <a:noFill/>
        </p:spPr>
        <p:txBody>
          <a:bodyPr wrap="square" lIns="91440" tIns="45720" rIns="91440" bIns="45720" rtlCol="0" anchor="t">
            <a:spAutoFit/>
          </a:bodyPr>
          <a:lstStyle/>
          <a:p>
            <a:pPr algn="ctr"/>
            <a:r>
              <a:rPr lang="en-US" sz="4800">
                <a:solidFill>
                  <a:srgbClr val="A08F50"/>
                </a:solidFill>
                <a:latin typeface="B Akzidenz Grotesk Bold"/>
              </a:rPr>
              <a:t>Current Data</a:t>
            </a:r>
          </a:p>
        </p:txBody>
      </p:sp>
      <p:graphicFrame>
        <p:nvGraphicFramePr>
          <p:cNvPr id="6" name="Chart 5">
            <a:extLst>
              <a:ext uri="{FF2B5EF4-FFF2-40B4-BE49-F238E27FC236}">
                <a16:creationId xmlns:a16="http://schemas.microsoft.com/office/drawing/2014/main" id="{51FFFB7D-FB77-4DB1-9452-54DDC085684A}"/>
              </a:ext>
            </a:extLst>
          </p:cNvPr>
          <p:cNvGraphicFramePr>
            <a:graphicFrameLocks/>
          </p:cNvGraphicFramePr>
          <p:nvPr>
            <p:extLst>
              <p:ext uri="{D42A27DB-BD31-4B8C-83A1-F6EECF244321}">
                <p14:modId xmlns:p14="http://schemas.microsoft.com/office/powerpoint/2010/main" val="631518416"/>
              </p:ext>
            </p:extLst>
          </p:nvPr>
        </p:nvGraphicFramePr>
        <p:xfrm>
          <a:off x="394444" y="1147439"/>
          <a:ext cx="8355109" cy="4563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120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487"/>
            <a:ext cx="9144000" cy="6858000"/>
          </a:xfrm>
          <a:prstGeom prst="rect">
            <a:avLst/>
          </a:prstGeom>
        </p:spPr>
      </p:pic>
      <p:pic>
        <p:nvPicPr>
          <p:cNvPr id="2" name="Picture 2" descr="Chart, bar chart&#10;&#10;Description automatically generated">
            <a:extLst>
              <a:ext uri="{FF2B5EF4-FFF2-40B4-BE49-F238E27FC236}">
                <a16:creationId xmlns:a16="http://schemas.microsoft.com/office/drawing/2014/main" id="{EBCA2D7E-8615-4346-9AA5-0C8B4700CEC5}"/>
              </a:ext>
            </a:extLst>
          </p:cNvPr>
          <p:cNvPicPr>
            <a:picLocks noChangeAspect="1"/>
          </p:cNvPicPr>
          <p:nvPr/>
        </p:nvPicPr>
        <p:blipFill>
          <a:blip r:embed="rId4"/>
          <a:stretch>
            <a:fillRect/>
          </a:stretch>
        </p:blipFill>
        <p:spPr>
          <a:xfrm>
            <a:off x="148904" y="1473054"/>
            <a:ext cx="8940565" cy="4677388"/>
          </a:xfrm>
          <a:prstGeom prst="rect">
            <a:avLst/>
          </a:prstGeom>
        </p:spPr>
      </p:pic>
      <p:sp>
        <p:nvSpPr>
          <p:cNvPr id="3" name="TextBox 2">
            <a:extLst>
              <a:ext uri="{FF2B5EF4-FFF2-40B4-BE49-F238E27FC236}">
                <a16:creationId xmlns:a16="http://schemas.microsoft.com/office/drawing/2014/main" id="{B58AC097-78D4-4130-9C0B-A09675E95F92}"/>
              </a:ext>
            </a:extLst>
          </p:cNvPr>
          <p:cNvSpPr txBox="1"/>
          <p:nvPr/>
        </p:nvSpPr>
        <p:spPr>
          <a:xfrm>
            <a:off x="2665602" y="348143"/>
            <a:ext cx="381279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a:solidFill>
                  <a:srgbClr val="A08F50"/>
                </a:solidFill>
                <a:latin typeface="B Akzidenz Grotesk Bold"/>
              </a:rPr>
              <a:t>Current Data</a:t>
            </a:r>
          </a:p>
        </p:txBody>
      </p:sp>
    </p:spTree>
    <p:extLst>
      <p:ext uri="{BB962C8B-B14F-4D97-AF65-F5344CB8AC3E}">
        <p14:creationId xmlns:p14="http://schemas.microsoft.com/office/powerpoint/2010/main" val="3518945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87105" y="681787"/>
            <a:ext cx="7646881" cy="830997"/>
          </a:xfrm>
          <a:prstGeom prst="rect">
            <a:avLst/>
          </a:prstGeom>
          <a:noFill/>
        </p:spPr>
        <p:txBody>
          <a:bodyPr wrap="square" rtlCol="0">
            <a:spAutoFit/>
          </a:bodyPr>
          <a:lstStyle/>
          <a:p>
            <a:pPr algn="ctr"/>
            <a:r>
              <a:rPr lang="en-US" sz="4800">
                <a:solidFill>
                  <a:srgbClr val="A08F50"/>
                </a:solidFill>
                <a:latin typeface="B Akzidenz Grotesk Bold"/>
                <a:cs typeface="B Akzidenz Grotesk Bold"/>
              </a:rPr>
              <a:t>What are students saying?</a:t>
            </a:r>
          </a:p>
        </p:txBody>
      </p:sp>
      <p:sp>
        <p:nvSpPr>
          <p:cNvPr id="4" name="TextBox 3"/>
          <p:cNvSpPr txBox="1"/>
          <p:nvPr/>
        </p:nvSpPr>
        <p:spPr>
          <a:xfrm>
            <a:off x="887105" y="4110182"/>
            <a:ext cx="7471804" cy="1754326"/>
          </a:xfrm>
          <a:prstGeom prst="rect">
            <a:avLst/>
          </a:prstGeom>
          <a:noFill/>
        </p:spPr>
        <p:txBody>
          <a:bodyPr wrap="square" rtlCol="0">
            <a:spAutoFit/>
          </a:bodyPr>
          <a:lstStyle/>
          <a:p>
            <a:r>
              <a:rPr lang="en-US"/>
              <a:t> </a:t>
            </a:r>
          </a:p>
          <a:p>
            <a:r>
              <a:rPr lang="en-US">
                <a:latin typeface="Akzidenz Grotesk BE XBdCn"/>
              </a:rPr>
              <a:t>“</a:t>
            </a:r>
            <a:r>
              <a:rPr lang="en-US">
                <a:solidFill>
                  <a:schemeClr val="accent4"/>
                </a:solidFill>
                <a:latin typeface="Akzidenz Grotesk BE XBdCn"/>
              </a:rPr>
              <a:t>I really enjoyed the first module of this class and I am looking forward to learning much more during this module. I love how this class is taught, very detailed instructions. I will admit, I was very nervous about math classes because I despise math, but since I am actually learning, it hasn't been too painful. ”</a:t>
            </a:r>
          </a:p>
        </p:txBody>
      </p:sp>
      <p:sp>
        <p:nvSpPr>
          <p:cNvPr id="5" name="Rectangle 4"/>
          <p:cNvSpPr/>
          <p:nvPr/>
        </p:nvSpPr>
        <p:spPr>
          <a:xfrm>
            <a:off x="887105" y="1709053"/>
            <a:ext cx="7545695" cy="981423"/>
          </a:xfrm>
          <a:prstGeom prst="rect">
            <a:avLst/>
          </a:prstGeom>
        </p:spPr>
        <p:txBody>
          <a:bodyPr wrap="square">
            <a:spAutoFit/>
          </a:bodyPr>
          <a:lstStyle/>
          <a:p>
            <a:pPr>
              <a:lnSpc>
                <a:spcPct val="107000"/>
              </a:lnSpc>
              <a:spcAft>
                <a:spcPts val="800"/>
              </a:spcAft>
            </a:pPr>
            <a:r>
              <a:rPr lang="en-US">
                <a:solidFill>
                  <a:schemeClr val="accent4"/>
                </a:solidFill>
                <a:latin typeface="Akzidenz Grotesk BE XBdCn"/>
                <a:ea typeface="Calibri" panose="020F0502020204030204" pitchFamily="34" charset="0"/>
                <a:cs typeface="Times New Roman" panose="02020603050405020304" pitchFamily="18" charset="0"/>
              </a:rPr>
              <a:t>“I am horrible at math so by taking these modules it really helps. I love how it's broken down into 5 week courses. I don't think I could handle a whole semester of math. ”</a:t>
            </a:r>
          </a:p>
        </p:txBody>
      </p:sp>
      <p:sp>
        <p:nvSpPr>
          <p:cNvPr id="6" name="Rectangle 5"/>
          <p:cNvSpPr/>
          <p:nvPr/>
        </p:nvSpPr>
        <p:spPr>
          <a:xfrm>
            <a:off x="887106" y="3071686"/>
            <a:ext cx="7545694" cy="685059"/>
          </a:xfrm>
          <a:prstGeom prst="rect">
            <a:avLst/>
          </a:prstGeom>
        </p:spPr>
        <p:txBody>
          <a:bodyPr wrap="square">
            <a:spAutoFit/>
          </a:bodyPr>
          <a:lstStyle/>
          <a:p>
            <a:pPr>
              <a:lnSpc>
                <a:spcPct val="107000"/>
              </a:lnSpc>
              <a:spcAft>
                <a:spcPts val="800"/>
              </a:spcAft>
            </a:pPr>
            <a:r>
              <a:rPr lang="en-US">
                <a:solidFill>
                  <a:schemeClr val="accent4"/>
                </a:solidFill>
                <a:latin typeface="Helvetica" panose="020B0604020202020204" pitchFamily="34" charset="0"/>
                <a:ea typeface="Calibri" panose="020F0502020204030204" pitchFamily="34" charset="0"/>
                <a:cs typeface="Times New Roman" panose="02020603050405020304" pitchFamily="18" charset="0"/>
              </a:rPr>
              <a:t>“</a:t>
            </a:r>
            <a:r>
              <a:rPr lang="en-US">
                <a:solidFill>
                  <a:schemeClr val="accent4"/>
                </a:solidFill>
                <a:latin typeface="Akzidenz Grotesk BE XBdCn"/>
                <a:ea typeface="Calibri" panose="020F0502020204030204" pitchFamily="34" charset="0"/>
                <a:cs typeface="Times New Roman" panose="02020603050405020304" pitchFamily="18" charset="0"/>
              </a:rPr>
              <a:t>I love the 5 week break down of the modules though. Because I think a whole semester of math would be to much to go and test on.”</a:t>
            </a:r>
          </a:p>
        </p:txBody>
      </p:sp>
    </p:spTree>
    <p:extLst>
      <p:ext uri="{BB962C8B-B14F-4D97-AF65-F5344CB8AC3E}">
        <p14:creationId xmlns:p14="http://schemas.microsoft.com/office/powerpoint/2010/main" val="2635305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236"/>
            <a:ext cx="9144000" cy="6858000"/>
          </a:xfrm>
          <a:prstGeom prst="rect">
            <a:avLst/>
          </a:prstGeom>
        </p:spPr>
      </p:pic>
      <p:sp>
        <p:nvSpPr>
          <p:cNvPr id="2" name="Rectangle 1"/>
          <p:cNvSpPr/>
          <p:nvPr/>
        </p:nvSpPr>
        <p:spPr>
          <a:xfrm>
            <a:off x="341745" y="4796380"/>
            <a:ext cx="8432800" cy="1200329"/>
          </a:xfrm>
          <a:prstGeom prst="rect">
            <a:avLst/>
          </a:prstGeom>
        </p:spPr>
        <p:txBody>
          <a:bodyPr wrap="square">
            <a:spAutoFit/>
          </a:bodyPr>
          <a:lstStyle/>
          <a:p>
            <a:endParaRPr lang="en-US">
              <a:solidFill>
                <a:srgbClr val="2D3B45"/>
              </a:solidFill>
              <a:latin typeface="Helvetica" panose="020B0604020202020204" pitchFamily="34" charset="0"/>
              <a:ea typeface="Calibri" panose="020F0502020204030204" pitchFamily="34" charset="0"/>
            </a:endParaRPr>
          </a:p>
          <a:p>
            <a:r>
              <a:rPr lang="en-US">
                <a:solidFill>
                  <a:srgbClr val="2D3B45"/>
                </a:solidFill>
                <a:latin typeface="Helvetica" panose="020B0604020202020204" pitchFamily="34" charset="0"/>
                <a:ea typeface="Calibri" panose="020F0502020204030204" pitchFamily="34" charset="0"/>
              </a:rPr>
              <a:t>“ </a:t>
            </a:r>
            <a:r>
              <a:rPr lang="en-US">
                <a:solidFill>
                  <a:schemeClr val="accent4"/>
                </a:solidFill>
                <a:latin typeface="Akzidenz Grotesk BE XBdCn"/>
                <a:ea typeface="Calibri" panose="020F0502020204030204" pitchFamily="34" charset="0"/>
              </a:rPr>
              <a:t>I was afraid that </a:t>
            </a:r>
            <a:r>
              <a:rPr lang="en-US" err="1">
                <a:solidFill>
                  <a:schemeClr val="accent4"/>
                </a:solidFill>
                <a:latin typeface="Akzidenz Grotesk BE XBdCn"/>
                <a:ea typeface="Calibri" panose="020F0502020204030204" pitchFamily="34" charset="0"/>
              </a:rPr>
              <a:t>i</a:t>
            </a:r>
            <a:r>
              <a:rPr lang="en-US">
                <a:solidFill>
                  <a:schemeClr val="accent4"/>
                </a:solidFill>
                <a:latin typeface="Akzidenz Grotesk BE XBdCn"/>
                <a:ea typeface="Calibri" panose="020F0502020204030204" pitchFamily="34" charset="0"/>
              </a:rPr>
              <a:t> could not retain what </a:t>
            </a:r>
            <a:r>
              <a:rPr lang="en-US" err="1">
                <a:solidFill>
                  <a:schemeClr val="accent4"/>
                </a:solidFill>
                <a:latin typeface="Akzidenz Grotesk BE XBdCn"/>
                <a:ea typeface="Calibri" panose="020F0502020204030204" pitchFamily="34" charset="0"/>
              </a:rPr>
              <a:t>i</a:t>
            </a:r>
            <a:r>
              <a:rPr lang="en-US">
                <a:solidFill>
                  <a:schemeClr val="accent4"/>
                </a:solidFill>
                <a:latin typeface="Akzidenz Grotesk BE XBdCn"/>
                <a:ea typeface="Calibri" panose="020F0502020204030204" pitchFamily="34" charset="0"/>
              </a:rPr>
              <a:t> learned, but with it being broke down in the modules it really helps! Don't let the 5 week exam freak you out, I have let it get to me every time and </a:t>
            </a:r>
            <a:r>
              <a:rPr lang="en-US" err="1">
                <a:solidFill>
                  <a:schemeClr val="accent4"/>
                </a:solidFill>
                <a:latin typeface="Akzidenz Grotesk BE XBdCn"/>
                <a:ea typeface="Calibri" panose="020F0502020204030204" pitchFamily="34" charset="0"/>
              </a:rPr>
              <a:t>i</a:t>
            </a:r>
            <a:r>
              <a:rPr lang="en-US">
                <a:solidFill>
                  <a:schemeClr val="accent4"/>
                </a:solidFill>
                <a:latin typeface="Akzidenz Grotesk BE XBdCn"/>
                <a:ea typeface="Calibri" panose="020F0502020204030204" pitchFamily="34" charset="0"/>
              </a:rPr>
              <a:t> do good every time I go!”</a:t>
            </a:r>
            <a:endParaRPr lang="en-US">
              <a:solidFill>
                <a:schemeClr val="accent4"/>
              </a:solidFill>
              <a:latin typeface="Akzidenz Grotesk BE XBdCn"/>
            </a:endParaRPr>
          </a:p>
        </p:txBody>
      </p:sp>
      <p:sp>
        <p:nvSpPr>
          <p:cNvPr id="3" name="Rectangle 2"/>
          <p:cNvSpPr/>
          <p:nvPr/>
        </p:nvSpPr>
        <p:spPr>
          <a:xfrm>
            <a:off x="341745" y="129309"/>
            <a:ext cx="7934037" cy="4651786"/>
          </a:xfrm>
          <a:prstGeom prst="rect">
            <a:avLst/>
          </a:prstGeom>
        </p:spPr>
        <p:txBody>
          <a:bodyPr wrap="square">
            <a:spAutoFit/>
          </a:bodyPr>
          <a:lstStyle/>
          <a:p>
            <a:pPr>
              <a:lnSpc>
                <a:spcPct val="107000"/>
              </a:lnSpc>
              <a:spcAft>
                <a:spcPts val="800"/>
              </a:spcAft>
            </a:pPr>
            <a:r>
              <a:rPr lang="en-US">
                <a:solidFill>
                  <a:schemeClr val="accent4"/>
                </a:solidFill>
                <a:latin typeface="Akzidenz Grotesk BE XBdCn"/>
                <a:ea typeface="Calibri" panose="020F0502020204030204" pitchFamily="34" charset="0"/>
                <a:cs typeface="Times New Roman" panose="02020603050405020304" pitchFamily="18" charset="0"/>
              </a:rPr>
              <a:t>“This is currently my fifth math module since I have enrolled here at Butler. I am not quite sure what my major is going to be yet. However, math was very difficult and challenging for me in high school. Now, I am finding it more understanding and even fun. I decided to enroll last summer, after realizing that a career change is in store for me in the future. ”</a:t>
            </a:r>
          </a:p>
          <a:p>
            <a:pPr>
              <a:lnSpc>
                <a:spcPct val="107000"/>
              </a:lnSpc>
              <a:spcAft>
                <a:spcPts val="800"/>
              </a:spcAft>
            </a:pPr>
            <a:r>
              <a:rPr lang="en-US">
                <a:solidFill>
                  <a:schemeClr val="accent4"/>
                </a:solidFill>
                <a:latin typeface="Akzidenz Grotesk BE XBdCn"/>
                <a:ea typeface="Calibri" panose="020F0502020204030204" pitchFamily="34" charset="0"/>
                <a:cs typeface="Times New Roman" panose="02020603050405020304" pitchFamily="18" charset="0"/>
              </a:rPr>
              <a:t> </a:t>
            </a:r>
          </a:p>
          <a:p>
            <a:pPr>
              <a:lnSpc>
                <a:spcPct val="107000"/>
              </a:lnSpc>
              <a:spcAft>
                <a:spcPts val="800"/>
              </a:spcAft>
            </a:pPr>
            <a:r>
              <a:rPr lang="en-US">
                <a:solidFill>
                  <a:schemeClr val="accent4"/>
                </a:solidFill>
                <a:latin typeface="Akzidenz Grotesk BE XBdCn"/>
                <a:ea typeface="Calibri" panose="020F0502020204030204" pitchFamily="34" charset="0"/>
                <a:cs typeface="Times New Roman" panose="02020603050405020304" pitchFamily="18" charset="0"/>
              </a:rPr>
              <a:t>“I always struggled with math in high school as well.  I found that doing these modules seems to make it easier for me to understand.  Not as much information to have to remember. ”</a:t>
            </a:r>
          </a:p>
          <a:p>
            <a:pPr>
              <a:lnSpc>
                <a:spcPct val="107000"/>
              </a:lnSpc>
              <a:spcAft>
                <a:spcPts val="800"/>
              </a:spcAft>
            </a:pPr>
            <a:r>
              <a:rPr lang="en-US">
                <a:solidFill>
                  <a:schemeClr val="accent4"/>
                </a:solidFill>
                <a:latin typeface="Akzidenz Grotesk BE XBdCn"/>
                <a:ea typeface="Calibri" panose="020F0502020204030204" pitchFamily="34" charset="0"/>
                <a:cs typeface="Times New Roman" panose="02020603050405020304" pitchFamily="18" charset="0"/>
              </a:rPr>
              <a:t> </a:t>
            </a:r>
          </a:p>
          <a:p>
            <a:pPr>
              <a:lnSpc>
                <a:spcPct val="107000"/>
              </a:lnSpc>
              <a:spcAft>
                <a:spcPts val="800"/>
              </a:spcAft>
            </a:pPr>
            <a:r>
              <a:rPr lang="en-US">
                <a:solidFill>
                  <a:schemeClr val="accent4"/>
                </a:solidFill>
                <a:latin typeface="Akzidenz Grotesk BE XBdCn"/>
                <a:ea typeface="Calibri" panose="020F0502020204030204" pitchFamily="34" charset="0"/>
                <a:cs typeface="Times New Roman" panose="02020603050405020304" pitchFamily="18" charset="0"/>
              </a:rPr>
              <a:t>“I understand how difficult math can be, I've struggled with math since elementary school and usually couldn't do math without help. But going to the math lab and being tutored has helped me understand math a little bit better.”</a:t>
            </a:r>
          </a:p>
        </p:txBody>
      </p:sp>
    </p:spTree>
    <p:extLst>
      <p:ext uri="{BB962C8B-B14F-4D97-AF65-F5344CB8AC3E}">
        <p14:creationId xmlns:p14="http://schemas.microsoft.com/office/powerpoint/2010/main" val="77652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443"/>
            <a:ext cx="9144000" cy="6858000"/>
          </a:xfrm>
          <a:prstGeom prst="rect">
            <a:avLst/>
          </a:prstGeom>
        </p:spPr>
      </p:pic>
      <p:sp>
        <p:nvSpPr>
          <p:cNvPr id="3" name="TextBox 2"/>
          <p:cNvSpPr txBox="1"/>
          <p:nvPr/>
        </p:nvSpPr>
        <p:spPr>
          <a:xfrm>
            <a:off x="8244630" y="6470507"/>
            <a:ext cx="257813" cy="276999"/>
          </a:xfrm>
          <a:prstGeom prst="rect">
            <a:avLst/>
          </a:prstGeom>
          <a:noFill/>
        </p:spPr>
        <p:txBody>
          <a:bodyPr wrap="square" rtlCol="0">
            <a:spAutoFit/>
          </a:bodyPr>
          <a:lstStyle/>
          <a:p>
            <a:r>
              <a:rPr lang="en-US" sz="1200">
                <a:solidFill>
                  <a:schemeClr val="tx1">
                    <a:lumMod val="50000"/>
                    <a:lumOff val="50000"/>
                  </a:schemeClr>
                </a:solidFill>
                <a:latin typeface="Foco Light"/>
                <a:cs typeface="Foco Light"/>
              </a:rPr>
              <a:t>1</a:t>
            </a:r>
          </a:p>
        </p:txBody>
      </p:sp>
      <p:sp>
        <p:nvSpPr>
          <p:cNvPr id="6" name="Text Placeholder 2"/>
          <p:cNvSpPr txBox="1">
            <a:spLocks/>
          </p:cNvSpPr>
          <p:nvPr/>
        </p:nvSpPr>
        <p:spPr>
          <a:xfrm>
            <a:off x="595746" y="1279845"/>
            <a:ext cx="8229600" cy="4137424"/>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Font typeface="Georgia"/>
              <a:buNone/>
              <a:defRPr sz="3000" b="0" i="0" u="none" strike="noStrike" cap="none" baseline="0">
                <a:solidFill>
                  <a:schemeClr val="dk2"/>
                </a:solidFill>
                <a:latin typeface="Georgia"/>
                <a:ea typeface="Georgia"/>
                <a:cs typeface="Georgia"/>
                <a:sym typeface="Georgia"/>
                <a:rtl val="0"/>
              </a:defRPr>
            </a:lvl1pPr>
            <a:lvl2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2pPr>
            <a:lvl3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3pPr>
            <a:lvl4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4pPr>
            <a:lvl5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5pPr>
            <a:lvl6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6pPr>
            <a:lvl7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7pPr>
            <a:lvl8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8pPr>
            <a:lvl9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9pPr>
          </a:lstStyle>
          <a:p>
            <a:pPr marL="457200" marR="0" lvl="0" indent="-457200" algn="l" defTabSz="914400" rtl="0" eaLnBrk="1" fontAlgn="auto" latinLnBrk="0" hangingPunct="1">
              <a:lnSpc>
                <a:spcPct val="100000"/>
              </a:lnSpc>
              <a:spcBef>
                <a:spcPts val="0"/>
              </a:spcBef>
              <a:spcAft>
                <a:spcPts val="0"/>
              </a:spcAft>
              <a:buClr>
                <a:srgbClr val="B13F9A"/>
              </a:buClr>
              <a:buSzPct val="100000"/>
              <a:buFont typeface="Wingdings" panose="05000000000000000000" pitchFamily="2" charset="2"/>
              <a:buChar char="v"/>
              <a:tabLst/>
              <a:defRPr/>
            </a:pPr>
            <a:endParaRPr kumimoji="0" lang="en-US" sz="2800" b="0" i="0" u="none" strike="noStrike" kern="0" cap="none" spc="0" normalizeH="0" baseline="0" noProof="0">
              <a:ln>
                <a:noFill/>
              </a:ln>
              <a:solidFill>
                <a:sysClr val="windowText" lastClr="000000"/>
              </a:solidFill>
              <a:effectLst/>
              <a:uLnTx/>
              <a:uFillTx/>
              <a:latin typeface="Georgia"/>
              <a:sym typeface="Georgia"/>
              <a:rtl val="0"/>
            </a:endParaRPr>
          </a:p>
          <a:p>
            <a:pPr marL="457200" marR="0" lvl="0" indent="-457200" algn="l" defTabSz="914400" rtl="0" eaLnBrk="1" fontAlgn="auto" latinLnBrk="0" hangingPunct="1">
              <a:lnSpc>
                <a:spcPct val="100000"/>
              </a:lnSpc>
              <a:spcBef>
                <a:spcPts val="0"/>
              </a:spcBef>
              <a:spcAft>
                <a:spcPts val="0"/>
              </a:spcAft>
              <a:buClr>
                <a:schemeClr val="accent4"/>
              </a:buClr>
              <a:buSzPct val="100000"/>
              <a:buFont typeface="Wingdings" panose="05000000000000000000" pitchFamily="2" charset="2"/>
              <a:buChar char="v"/>
              <a:tabLst/>
              <a:defRPr/>
            </a:pPr>
            <a:r>
              <a:rPr kumimoji="0" lang="en-US" sz="2400" b="0" i="0" u="none" strike="noStrike" kern="0" cap="none" spc="0" normalizeH="0" baseline="0" noProof="0" dirty="0">
                <a:ln>
                  <a:noFill/>
                </a:ln>
                <a:solidFill>
                  <a:schemeClr val="accent4"/>
                </a:solidFill>
                <a:effectLst/>
                <a:uLnTx/>
                <a:uFillTx/>
                <a:latin typeface="B Akzidenz Grotesk Bold"/>
                <a:sym typeface="Georgia"/>
              </a:rPr>
              <a:t>National push to increase graduation rates</a:t>
            </a:r>
            <a:endParaRPr lang="en-US" sz="2400" b="0" i="0" u="none" strike="noStrike" kern="0" cap="none" spc="0" normalizeH="0" baseline="0" noProof="0" dirty="0">
              <a:ln>
                <a:noFill/>
              </a:ln>
              <a:solidFill>
                <a:schemeClr val="accent4"/>
              </a:solidFill>
              <a:effectLst/>
              <a:uLnTx/>
              <a:uFillTx/>
              <a:latin typeface="B Akzidenz Grotesk Bold"/>
            </a:endParaRPr>
          </a:p>
          <a:p>
            <a:pPr marL="457200" marR="0" lvl="0" indent="-457200" algn="l" defTabSz="914400" rtl="0" eaLnBrk="1" fontAlgn="auto" latinLnBrk="0" hangingPunct="1">
              <a:lnSpc>
                <a:spcPct val="100000"/>
              </a:lnSpc>
              <a:spcBef>
                <a:spcPts val="0"/>
              </a:spcBef>
              <a:spcAft>
                <a:spcPts val="0"/>
              </a:spcAft>
              <a:buClr>
                <a:srgbClr val="B13F9A"/>
              </a:buClr>
              <a:buSzPct val="100000"/>
              <a:buFont typeface="Wingdings" panose="05000000000000000000" pitchFamily="2" charset="2"/>
              <a:buChar char="v"/>
              <a:tabLst/>
              <a:defRPr/>
            </a:pPr>
            <a:endParaRPr lang="en-US" sz="2400" b="0" i="0" u="none" strike="noStrike" kern="0" cap="none" spc="0" normalizeH="0" baseline="0" noProof="0">
              <a:ln>
                <a:noFill/>
              </a:ln>
              <a:solidFill>
                <a:schemeClr val="accent4"/>
              </a:solidFill>
              <a:effectLst/>
              <a:uLnTx/>
              <a:uFillTx/>
              <a:latin typeface="B Akzidenz Grotesk Bold"/>
            </a:endParaRPr>
          </a:p>
          <a:p>
            <a:pPr marL="457200" indent="-457200" defTabSz="914400">
              <a:buClr>
                <a:schemeClr val="accent4"/>
              </a:buClr>
              <a:buFont typeface="Wingdings" panose="05000000000000000000" pitchFamily="2" charset="2"/>
              <a:buChar char="v"/>
              <a:defRPr/>
            </a:pPr>
            <a:r>
              <a:rPr kumimoji="0" lang="en-US" sz="2400" b="0" i="0" u="none" strike="noStrike" kern="0" cap="none" spc="0" normalizeH="0" baseline="0" noProof="0" dirty="0">
                <a:ln>
                  <a:noFill/>
                </a:ln>
                <a:solidFill>
                  <a:schemeClr val="accent4"/>
                </a:solidFill>
                <a:effectLst/>
                <a:uLnTx/>
                <a:uFillTx/>
                <a:latin typeface="B Akzidenz Grotesk Bold"/>
                <a:sym typeface="Georgia"/>
              </a:rPr>
              <a:t>Focus on developmental education to improve success, retention, and completion</a:t>
            </a:r>
            <a:r>
              <a:rPr lang="en-US" sz="2400" kern="0" dirty="0">
                <a:solidFill>
                  <a:schemeClr val="accent4"/>
                </a:solidFill>
                <a:latin typeface="B Akzidenz Grotesk Bold"/>
              </a:rPr>
              <a:t> </a:t>
            </a:r>
          </a:p>
          <a:p>
            <a:pPr marL="457200" indent="-457200" defTabSz="914400">
              <a:buClr>
                <a:schemeClr val="accent4"/>
              </a:buClr>
              <a:buFont typeface="Wingdings" panose="05000000000000000000" pitchFamily="2" charset="2"/>
              <a:buChar char="v"/>
              <a:defRPr/>
            </a:pPr>
            <a:endParaRPr lang="en-US" sz="2400" kern="0">
              <a:solidFill>
                <a:schemeClr val="accent4"/>
              </a:solidFill>
              <a:latin typeface="B Akzidenz Grotesk Bold"/>
            </a:endParaRPr>
          </a:p>
          <a:p>
            <a:pPr marL="457200" indent="-457200" defTabSz="914400">
              <a:buClr>
                <a:schemeClr val="accent4"/>
              </a:buClr>
              <a:buFont typeface="Wingdings" panose="05000000000000000000" pitchFamily="2" charset="2"/>
              <a:buChar char="v"/>
              <a:defRPr/>
            </a:pPr>
            <a:r>
              <a:rPr kumimoji="0" lang="en-US" sz="2400" b="0" i="0" u="none" strike="noStrike" kern="0" cap="none" spc="0" normalizeH="0" baseline="0" noProof="0" dirty="0">
                <a:ln>
                  <a:noFill/>
                </a:ln>
                <a:solidFill>
                  <a:schemeClr val="accent4"/>
                </a:solidFill>
                <a:effectLst/>
                <a:uLnTx/>
                <a:uFillTx/>
                <a:latin typeface="B Akzidenz Grotesk Bold"/>
                <a:sym typeface="Georgia"/>
              </a:rPr>
              <a:t>Math courses, particularly </a:t>
            </a:r>
            <a:r>
              <a:rPr lang="en-US" sz="2400" kern="0" dirty="0">
                <a:solidFill>
                  <a:schemeClr val="accent4"/>
                </a:solidFill>
                <a:latin typeface="B Akzidenz Grotesk Bold"/>
              </a:rPr>
              <a:t>C</a:t>
            </a:r>
            <a:r>
              <a:rPr kumimoji="0" lang="en-US" sz="2400" b="0" i="0" u="none" strike="noStrike" kern="0" cap="none" spc="0" normalizeH="0" baseline="0" noProof="0" dirty="0">
                <a:ln>
                  <a:noFill/>
                </a:ln>
                <a:solidFill>
                  <a:schemeClr val="accent4"/>
                </a:solidFill>
                <a:effectLst/>
                <a:uLnTx/>
                <a:uFillTx/>
                <a:latin typeface="B Akzidenz Grotesk Bold"/>
                <a:sym typeface="Georgia"/>
              </a:rPr>
              <a:t>ollege Algebra,</a:t>
            </a:r>
            <a:r>
              <a:rPr lang="en-US" sz="2400" kern="0" dirty="0">
                <a:solidFill>
                  <a:schemeClr val="accent4"/>
                </a:solidFill>
                <a:latin typeface="B Akzidenz Grotesk Bold"/>
              </a:rPr>
              <a:t> were</a:t>
            </a:r>
            <a:r>
              <a:rPr kumimoji="0" lang="en-US" sz="2400" b="0" i="0" u="none" strike="noStrike" kern="0" cap="none" spc="0" normalizeH="0" baseline="0" noProof="0" dirty="0">
                <a:ln>
                  <a:noFill/>
                </a:ln>
                <a:solidFill>
                  <a:schemeClr val="accent4"/>
                </a:solidFill>
                <a:effectLst/>
                <a:uLnTx/>
                <a:uFillTx/>
                <a:latin typeface="B Akzidenz Grotesk Bold"/>
                <a:sym typeface="Georgia"/>
              </a:rPr>
              <a:t> being targeted as</a:t>
            </a:r>
            <a:r>
              <a:rPr kumimoji="0" lang="en-US" sz="2400" b="0" i="0" u="none" strike="noStrike" kern="0" cap="none" spc="0" normalizeH="0" noProof="0" dirty="0">
                <a:ln>
                  <a:noFill/>
                </a:ln>
                <a:solidFill>
                  <a:schemeClr val="accent4"/>
                </a:solidFill>
                <a:effectLst/>
                <a:uLnTx/>
                <a:uFillTx/>
                <a:latin typeface="B Akzidenz Grotesk Bold"/>
                <a:sym typeface="Georgia"/>
              </a:rPr>
              <a:t> </a:t>
            </a:r>
            <a:r>
              <a:rPr kumimoji="0" lang="en-US" sz="2400" b="0" i="0" u="none" strike="noStrike" kern="0" cap="none" spc="0" normalizeH="0" baseline="0" noProof="0" dirty="0">
                <a:ln>
                  <a:noFill/>
                </a:ln>
                <a:solidFill>
                  <a:schemeClr val="accent4"/>
                </a:solidFill>
                <a:effectLst/>
                <a:uLnTx/>
                <a:uFillTx/>
                <a:latin typeface="B Akzidenz Grotesk Bold"/>
                <a:sym typeface="Georgia"/>
              </a:rPr>
              <a:t>barriers to degree completion</a:t>
            </a:r>
            <a:endParaRPr lang="en-US" sz="2400" b="0" i="0" u="none" strike="noStrike" kern="0" cap="none" spc="0" normalizeH="0" baseline="0" noProof="0" dirty="0">
              <a:ln>
                <a:noFill/>
              </a:ln>
              <a:solidFill>
                <a:schemeClr val="accent4"/>
              </a:solidFill>
              <a:effectLst/>
              <a:uLnTx/>
              <a:uFillTx/>
              <a:latin typeface="B Akzidenz Grotesk Bold"/>
            </a:endParaRPr>
          </a:p>
          <a:p>
            <a:pPr marR="0" lvl="0" algn="l" defTabSz="914400">
              <a:lnSpc>
                <a:spcPct val="100000"/>
              </a:lnSpc>
              <a:spcBef>
                <a:spcPts val="0"/>
              </a:spcBef>
              <a:spcAft>
                <a:spcPts val="0"/>
              </a:spcAft>
              <a:buClr>
                <a:schemeClr val="accent4"/>
              </a:buClr>
              <a:buSzPct val="100000"/>
              <a:tabLst/>
              <a:defRPr/>
            </a:pPr>
            <a:endParaRPr lang="en-US" sz="2400" b="0" i="0" u="none" strike="noStrike" kern="0" cap="none" spc="0" normalizeH="0" baseline="0" noProof="0">
              <a:ln>
                <a:noFill/>
              </a:ln>
              <a:solidFill>
                <a:srgbClr val="1F497D"/>
              </a:solidFill>
              <a:effectLst/>
              <a:uLnTx/>
              <a:uFillTx/>
            </a:endParaRPr>
          </a:p>
        </p:txBody>
      </p:sp>
      <p:sp>
        <p:nvSpPr>
          <p:cNvPr id="5" name="TextBox 4"/>
          <p:cNvSpPr txBox="1"/>
          <p:nvPr/>
        </p:nvSpPr>
        <p:spPr>
          <a:xfrm>
            <a:off x="726655" y="140498"/>
            <a:ext cx="7646881" cy="1107996"/>
          </a:xfrm>
          <a:prstGeom prst="rect">
            <a:avLst/>
          </a:prstGeom>
          <a:noFill/>
        </p:spPr>
        <p:txBody>
          <a:bodyPr wrap="square" lIns="91440" tIns="45720" rIns="91440" bIns="45720" rtlCol="0" anchor="t">
            <a:spAutoFit/>
          </a:bodyPr>
          <a:lstStyle/>
          <a:p>
            <a:endParaRPr lang="en-US">
              <a:solidFill>
                <a:srgbClr val="A08F50"/>
              </a:solidFill>
              <a:latin typeface="B Akzidenz Grotesk Bold"/>
              <a:cs typeface="B Akzidenz Grotesk Bold"/>
            </a:endParaRPr>
          </a:p>
          <a:p>
            <a:pPr algn="ctr"/>
            <a:r>
              <a:rPr lang="en-US" sz="4800">
                <a:solidFill>
                  <a:srgbClr val="A08F50"/>
                </a:solidFill>
                <a:latin typeface="B Akzidenz Grotesk Bold"/>
                <a:cs typeface="B Akzidenz Grotesk Bold"/>
              </a:rPr>
              <a:t>Why</a:t>
            </a:r>
            <a:r>
              <a:rPr lang="en-US" sz="4000">
                <a:solidFill>
                  <a:srgbClr val="A08F50"/>
                </a:solidFill>
                <a:latin typeface="B Akzidenz Grotesk Bold"/>
                <a:cs typeface="B Akzidenz Grotesk Bold"/>
              </a:rPr>
              <a:t> </a:t>
            </a:r>
            <a:r>
              <a:rPr lang="en-US" sz="4800">
                <a:solidFill>
                  <a:srgbClr val="A08F50"/>
                </a:solidFill>
                <a:latin typeface="B Akzidenz Grotesk Bold"/>
                <a:cs typeface="B Akzidenz Grotesk Bold"/>
              </a:rPr>
              <a:t>Transition? </a:t>
            </a:r>
          </a:p>
        </p:txBody>
      </p:sp>
    </p:spTree>
    <p:extLst>
      <p:ext uri="{BB962C8B-B14F-4D97-AF65-F5344CB8AC3E}">
        <p14:creationId xmlns:p14="http://schemas.microsoft.com/office/powerpoint/2010/main" val="2152530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56" y="-79865"/>
            <a:ext cx="9144000" cy="6858000"/>
          </a:xfrm>
          <a:prstGeom prst="rect">
            <a:avLst/>
          </a:prstGeom>
        </p:spPr>
      </p:pic>
      <p:sp>
        <p:nvSpPr>
          <p:cNvPr id="2" name="TextBox 1"/>
          <p:cNvSpPr txBox="1"/>
          <p:nvPr/>
        </p:nvSpPr>
        <p:spPr>
          <a:xfrm>
            <a:off x="1136046" y="274116"/>
            <a:ext cx="6705599" cy="1569660"/>
          </a:xfrm>
          <a:prstGeom prst="rect">
            <a:avLst/>
          </a:prstGeom>
          <a:noFill/>
        </p:spPr>
        <p:txBody>
          <a:bodyPr wrap="square" rtlCol="0">
            <a:spAutoFit/>
          </a:bodyPr>
          <a:lstStyle/>
          <a:p>
            <a:pPr algn="ctr"/>
            <a:r>
              <a:rPr lang="en-US" sz="4800">
                <a:solidFill>
                  <a:schemeClr val="bg2">
                    <a:lumMod val="75000"/>
                  </a:schemeClr>
                </a:solidFill>
                <a:latin typeface="B Akzidenz Grotesk Bold"/>
              </a:rPr>
              <a:t>Presenter Contact Information</a:t>
            </a:r>
          </a:p>
        </p:txBody>
      </p:sp>
      <p:sp>
        <p:nvSpPr>
          <p:cNvPr id="3" name="TextBox 2"/>
          <p:cNvSpPr txBox="1"/>
          <p:nvPr/>
        </p:nvSpPr>
        <p:spPr>
          <a:xfrm>
            <a:off x="327171" y="1946043"/>
            <a:ext cx="8556770" cy="4524315"/>
          </a:xfrm>
          <a:prstGeom prst="rect">
            <a:avLst/>
          </a:prstGeom>
          <a:noFill/>
        </p:spPr>
        <p:txBody>
          <a:bodyPr wrap="square" lIns="91440" tIns="45720" rIns="91440" bIns="45720" rtlCol="0" anchor="t">
            <a:spAutoFit/>
          </a:bodyPr>
          <a:lstStyle/>
          <a:p>
            <a:endParaRPr lang="en-US" sz="2400">
              <a:solidFill>
                <a:schemeClr val="accent4"/>
              </a:solidFill>
              <a:latin typeface="B Akzidenz Grotesk Bold"/>
            </a:endParaRPr>
          </a:p>
          <a:p>
            <a:r>
              <a:rPr lang="en-US" sz="2400">
                <a:ea typeface="+mn-lt"/>
                <a:cs typeface="+mn-lt"/>
              </a:rPr>
              <a:t>Bethany Chandler</a:t>
            </a:r>
          </a:p>
          <a:p>
            <a:r>
              <a:rPr lang="en-US" sz="2400">
                <a:ea typeface="+mn-lt"/>
                <a:cs typeface="+mn-lt"/>
              </a:rPr>
              <a:t>Lead Instructor </a:t>
            </a:r>
          </a:p>
          <a:p>
            <a:r>
              <a:rPr lang="en-US" sz="2400">
                <a:solidFill>
                  <a:schemeClr val="accent4"/>
                </a:solidFill>
                <a:ea typeface="+mn-lt"/>
                <a:cs typeface="+mn-lt"/>
                <a:hlinkClick r:id="rId4">
                  <a:extLst>
                    <a:ext uri="{A12FA001-AC4F-418D-AE19-62706E023703}">
                      <ahyp:hlinkClr xmlns:ahyp="http://schemas.microsoft.com/office/drawing/2018/hyperlinkcolor" val="tx"/>
                    </a:ext>
                  </a:extLst>
                </a:hlinkClick>
              </a:rPr>
              <a:t>bchandle@butlercc.edu</a:t>
            </a:r>
            <a:endParaRPr lang="en-US" sz="2400">
              <a:solidFill>
                <a:schemeClr val="accent4"/>
              </a:solidFill>
              <a:ea typeface="+mn-lt"/>
              <a:cs typeface="+mn-lt"/>
            </a:endParaRPr>
          </a:p>
          <a:p>
            <a:endParaRPr lang="en-US" sz="2400">
              <a:ea typeface="+mn-lt"/>
              <a:cs typeface="+mn-lt"/>
            </a:endParaRPr>
          </a:p>
          <a:p>
            <a:r>
              <a:rPr lang="en-US" sz="2400">
                <a:ea typeface="+mn-lt"/>
                <a:cs typeface="+mn-lt"/>
              </a:rPr>
              <a:t>Robert Zavala</a:t>
            </a:r>
          </a:p>
          <a:p>
            <a:r>
              <a:rPr lang="en-US" sz="2400">
                <a:solidFill>
                  <a:schemeClr val="accent4"/>
                </a:solidFill>
                <a:ea typeface="+mn-lt"/>
                <a:cs typeface="+mn-lt"/>
                <a:hlinkClick r:id="rId5">
                  <a:extLst>
                    <a:ext uri="{A12FA001-AC4F-418D-AE19-62706E023703}">
                      <ahyp:hlinkClr xmlns:ahyp="http://schemas.microsoft.com/office/drawing/2018/hyperlinkcolor" val="tx"/>
                    </a:ext>
                  </a:extLst>
                </a:hlinkClick>
              </a:rPr>
              <a:t>rzavala@butlercc.edu</a:t>
            </a:r>
            <a:endParaRPr lang="en-US" sz="2400">
              <a:solidFill>
                <a:schemeClr val="accent4"/>
              </a:solidFill>
              <a:ea typeface="+mn-lt"/>
              <a:cs typeface="+mn-lt"/>
            </a:endParaRPr>
          </a:p>
          <a:p>
            <a:endParaRPr lang="en-US" sz="2400">
              <a:ea typeface="+mn-lt"/>
              <a:cs typeface="+mn-lt"/>
            </a:endParaRPr>
          </a:p>
          <a:p>
            <a:r>
              <a:rPr lang="en-US" sz="2400">
                <a:ea typeface="+mn-lt"/>
                <a:cs typeface="+mn-lt"/>
              </a:rPr>
              <a:t>Cindy Bond</a:t>
            </a:r>
          </a:p>
          <a:p>
            <a:r>
              <a:rPr lang="en-US" sz="2400">
                <a:ea typeface="+mn-lt"/>
                <a:cs typeface="+mn-lt"/>
              </a:rPr>
              <a:t>Lead Instructor</a:t>
            </a:r>
          </a:p>
          <a:p>
            <a:r>
              <a:rPr lang="en-US" sz="2400">
                <a:solidFill>
                  <a:schemeClr val="accent4"/>
                </a:solidFill>
                <a:ea typeface="+mn-lt"/>
                <a:cs typeface="+mn-lt"/>
                <a:hlinkClick r:id="rId6">
                  <a:extLst>
                    <a:ext uri="{A12FA001-AC4F-418D-AE19-62706E023703}">
                      <ahyp:hlinkClr xmlns:ahyp="http://schemas.microsoft.com/office/drawing/2018/hyperlinkcolor" val="tx"/>
                    </a:ext>
                  </a:extLst>
                </a:hlinkClick>
              </a:rPr>
              <a:t>cbond@butlercc.edu</a:t>
            </a:r>
            <a:endParaRPr lang="en-US" sz="2400">
              <a:solidFill>
                <a:schemeClr val="accent4"/>
              </a:solidFill>
              <a:ea typeface="+mn-lt"/>
              <a:cs typeface="+mn-lt"/>
            </a:endParaRPr>
          </a:p>
          <a:p>
            <a:endParaRPr lang="en-US" sz="2400">
              <a:solidFill>
                <a:schemeClr val="accent4"/>
              </a:solidFill>
              <a:cs typeface="Calibri"/>
            </a:endParaRPr>
          </a:p>
        </p:txBody>
      </p:sp>
    </p:spTree>
    <p:extLst>
      <p:ext uri="{BB962C8B-B14F-4D97-AF65-F5344CB8AC3E}">
        <p14:creationId xmlns:p14="http://schemas.microsoft.com/office/powerpoint/2010/main" val="427186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244630" y="6470507"/>
            <a:ext cx="257813" cy="276999"/>
          </a:xfrm>
          <a:prstGeom prst="rect">
            <a:avLst/>
          </a:prstGeom>
          <a:noFill/>
        </p:spPr>
        <p:txBody>
          <a:bodyPr wrap="square" rtlCol="0">
            <a:spAutoFit/>
          </a:bodyPr>
          <a:lstStyle/>
          <a:p>
            <a:r>
              <a:rPr lang="en-US" sz="1200">
                <a:solidFill>
                  <a:schemeClr val="tx1">
                    <a:lumMod val="50000"/>
                    <a:lumOff val="50000"/>
                  </a:schemeClr>
                </a:solidFill>
                <a:latin typeface="Foco Light"/>
                <a:cs typeface="Foco Light"/>
              </a:rPr>
              <a:t>1</a:t>
            </a:r>
          </a:p>
        </p:txBody>
      </p:sp>
      <p:sp>
        <p:nvSpPr>
          <p:cNvPr id="5" name="TextBox 4"/>
          <p:cNvSpPr txBox="1"/>
          <p:nvPr/>
        </p:nvSpPr>
        <p:spPr>
          <a:xfrm>
            <a:off x="785335" y="575222"/>
            <a:ext cx="7646881" cy="830997"/>
          </a:xfrm>
          <a:prstGeom prst="rect">
            <a:avLst/>
          </a:prstGeom>
          <a:noFill/>
        </p:spPr>
        <p:txBody>
          <a:bodyPr wrap="square" rtlCol="0">
            <a:spAutoFit/>
          </a:bodyPr>
          <a:lstStyle/>
          <a:p>
            <a:pPr algn="ctr"/>
            <a:r>
              <a:rPr lang="en-US" sz="4800">
                <a:solidFill>
                  <a:srgbClr val="A08F50"/>
                </a:solidFill>
                <a:latin typeface="B Akzidenz Grotesk Bold"/>
                <a:cs typeface="B Akzidenz Grotesk Bold"/>
              </a:rPr>
              <a:t>Foresight</a:t>
            </a:r>
            <a:r>
              <a:rPr lang="en-US" sz="4000">
                <a:solidFill>
                  <a:srgbClr val="A08F50"/>
                </a:solidFill>
                <a:latin typeface="B Akzidenz Grotesk Bold"/>
                <a:cs typeface="B Akzidenz Grotesk Bold"/>
              </a:rPr>
              <a:t> 2020 </a:t>
            </a:r>
            <a:endParaRPr lang="en-US">
              <a:solidFill>
                <a:srgbClr val="A08F50"/>
              </a:solidFill>
              <a:latin typeface="B Akzidenz Grotesk Bold"/>
              <a:cs typeface="B Akzidenz Grotesk Bold"/>
            </a:endParaRPr>
          </a:p>
        </p:txBody>
      </p:sp>
      <p:sp>
        <p:nvSpPr>
          <p:cNvPr id="7" name="Text Placeholder 2"/>
          <p:cNvSpPr txBox="1">
            <a:spLocks/>
          </p:cNvSpPr>
          <p:nvPr/>
        </p:nvSpPr>
        <p:spPr>
          <a:xfrm>
            <a:off x="612396" y="1551963"/>
            <a:ext cx="7992761" cy="3842703"/>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Font typeface="Georgia"/>
              <a:buNone/>
              <a:defRPr sz="3000" b="0" i="0" u="none" strike="noStrike" cap="none" baseline="0">
                <a:solidFill>
                  <a:schemeClr val="dk2"/>
                </a:solidFill>
                <a:latin typeface="Georgia"/>
                <a:ea typeface="Georgia"/>
                <a:cs typeface="Georgia"/>
                <a:sym typeface="Georgia"/>
                <a:rtl val="0"/>
              </a:defRPr>
            </a:lvl1pPr>
            <a:lvl2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2pPr>
            <a:lvl3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3pPr>
            <a:lvl4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4pPr>
            <a:lvl5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5pPr>
            <a:lvl6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6pPr>
            <a:lvl7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7pPr>
            <a:lvl8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8pPr>
            <a:lvl9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9pPr>
          </a:lstStyle>
          <a:p>
            <a:pPr marL="457200" marR="0" lvl="0" indent="-457200" algn="l" defTabSz="914400" rtl="0" eaLnBrk="1" fontAlgn="auto" latinLnBrk="0" hangingPunct="1">
              <a:lnSpc>
                <a:spcPct val="100000"/>
              </a:lnSpc>
              <a:spcBef>
                <a:spcPts val="0"/>
              </a:spcBef>
              <a:spcAft>
                <a:spcPts val="0"/>
              </a:spcAft>
              <a:buClr>
                <a:schemeClr val="accent4"/>
              </a:buClr>
              <a:buSzPct val="100000"/>
              <a:buFont typeface="Wingdings" panose="05000000000000000000" pitchFamily="2" charset="2"/>
              <a:buChar char="v"/>
              <a:tabLst/>
              <a:defRPr/>
            </a:pPr>
            <a:endParaRPr kumimoji="0" lang="en-US" sz="2800" b="0" i="0" u="none" strike="noStrike" kern="0" cap="none" spc="0" normalizeH="0" baseline="0" noProof="0">
              <a:ln>
                <a:noFill/>
              </a:ln>
              <a:solidFill>
                <a:schemeClr val="accent4"/>
              </a:solidFill>
              <a:effectLst/>
              <a:uLnTx/>
              <a:uFillTx/>
              <a:latin typeface="Georgia"/>
              <a:sym typeface="Georgia"/>
              <a:rtl val="0"/>
            </a:endParaRPr>
          </a:p>
          <a:p>
            <a:pPr marL="457200" marR="0" lvl="0" indent="-457200" algn="l" defTabSz="914400" rtl="0" eaLnBrk="1" fontAlgn="auto" latinLnBrk="0" hangingPunct="1">
              <a:lnSpc>
                <a:spcPct val="100000"/>
              </a:lnSpc>
              <a:spcBef>
                <a:spcPts val="0"/>
              </a:spcBef>
              <a:spcAft>
                <a:spcPts val="0"/>
              </a:spcAft>
              <a:buClr>
                <a:schemeClr val="accent4"/>
              </a:buClr>
              <a:buSzPct val="100000"/>
              <a:buFont typeface="Wingdings" panose="05000000000000000000" pitchFamily="2" charset="2"/>
              <a:buChar char="v"/>
              <a:tabLst/>
              <a:defRPr/>
            </a:pPr>
            <a:r>
              <a:rPr kumimoji="0" lang="en-US" sz="2400" b="0" i="0" u="none" strike="noStrike" kern="0" cap="none" spc="0" normalizeH="0" baseline="0" noProof="0">
                <a:ln>
                  <a:noFill/>
                </a:ln>
                <a:solidFill>
                  <a:schemeClr val="accent4"/>
                </a:solidFill>
                <a:effectLst/>
                <a:uLnTx/>
                <a:uFillTx/>
                <a:latin typeface="B Akzidenz Grotesk Bold"/>
                <a:sym typeface="Georgia"/>
              </a:rPr>
              <a:t>Increase to 60 percent the number of Kansas adults who have earned a certificate, associates, or bachelor’s degree by 2020.</a:t>
            </a:r>
            <a:endParaRPr lang="en-US" sz="2400" b="0" i="0" u="none" strike="noStrike" kern="0" cap="none" spc="0" normalizeH="0" baseline="0" noProof="0">
              <a:ln>
                <a:noFill/>
              </a:ln>
              <a:solidFill>
                <a:schemeClr val="accent4"/>
              </a:solidFill>
              <a:effectLst/>
              <a:uLnTx/>
              <a:uFillTx/>
              <a:latin typeface="B Akzidenz Grotesk Bold"/>
            </a:endParaRPr>
          </a:p>
          <a:p>
            <a:pPr marL="457200" marR="0" lvl="0" indent="-457200" algn="l" defTabSz="914400" rtl="0" eaLnBrk="1" fontAlgn="auto" latinLnBrk="0" hangingPunct="1">
              <a:lnSpc>
                <a:spcPct val="100000"/>
              </a:lnSpc>
              <a:spcBef>
                <a:spcPts val="0"/>
              </a:spcBef>
              <a:spcAft>
                <a:spcPts val="0"/>
              </a:spcAft>
              <a:buClr>
                <a:schemeClr val="accent4"/>
              </a:buClr>
              <a:buSzPct val="100000"/>
              <a:buFont typeface="Wingdings" panose="05000000000000000000" pitchFamily="2" charset="2"/>
              <a:buChar char="v"/>
              <a:tabLst/>
              <a:defRPr/>
            </a:pPr>
            <a:endParaRPr lang="en-US" sz="2400" b="0" i="0" u="none" strike="noStrike" kern="0" cap="none" spc="0" normalizeH="0" baseline="0" noProof="0">
              <a:ln>
                <a:noFill/>
              </a:ln>
              <a:solidFill>
                <a:schemeClr val="accent4"/>
              </a:solidFill>
              <a:effectLst/>
              <a:uLnTx/>
              <a:uFillTx/>
              <a:latin typeface="B Akzidenz Grotesk Bold"/>
            </a:endParaRPr>
          </a:p>
          <a:p>
            <a:pPr marL="457200" marR="0" lvl="0" indent="-457200" algn="l" defTabSz="914400" rtl="0" eaLnBrk="1" fontAlgn="auto" latinLnBrk="0" hangingPunct="1">
              <a:lnSpc>
                <a:spcPct val="100000"/>
              </a:lnSpc>
              <a:spcBef>
                <a:spcPts val="0"/>
              </a:spcBef>
              <a:spcAft>
                <a:spcPts val="0"/>
              </a:spcAft>
              <a:buClr>
                <a:schemeClr val="accent4"/>
              </a:buClr>
              <a:buSzPct val="100000"/>
              <a:buFont typeface="Wingdings" panose="05000000000000000000" pitchFamily="2" charset="2"/>
              <a:buChar char="v"/>
              <a:tabLst/>
              <a:defRPr/>
            </a:pPr>
            <a:r>
              <a:rPr kumimoji="0" lang="en-US" sz="2400" b="0" i="0" u="none" strike="noStrike" kern="0" cap="none" spc="0" normalizeH="0" baseline="0" noProof="0">
                <a:ln>
                  <a:noFill/>
                </a:ln>
                <a:solidFill>
                  <a:schemeClr val="accent4"/>
                </a:solidFill>
                <a:effectLst/>
                <a:uLnTx/>
                <a:uFillTx/>
                <a:latin typeface="B Akzidenz Grotesk Bold"/>
                <a:sym typeface="Georgia"/>
              </a:rPr>
              <a:t>Achieve a ten percentage point increase in</a:t>
            </a:r>
            <a:endParaRPr lang="en-US" sz="2400" b="0" i="0" u="none" strike="noStrike" kern="0" cap="none" spc="0" normalizeH="0" baseline="0" noProof="0">
              <a:ln>
                <a:noFill/>
              </a:ln>
              <a:solidFill>
                <a:schemeClr val="accent4"/>
              </a:solidFill>
              <a:effectLst/>
              <a:uLnTx/>
              <a:uFillTx/>
              <a:latin typeface="B Akzidenz Grotesk Bold"/>
            </a:endParaRPr>
          </a:p>
          <a:p>
            <a:pPr defTabSz="914400">
              <a:buClr>
                <a:schemeClr val="accent4"/>
              </a:buClr>
              <a:defRPr/>
            </a:pPr>
            <a:r>
              <a:rPr lang="en-US" sz="2400" kern="0">
                <a:solidFill>
                  <a:schemeClr val="accent4"/>
                </a:solidFill>
                <a:latin typeface="B Akzidenz Grotesk Bold"/>
              </a:rPr>
              <a:t>     </a:t>
            </a:r>
            <a:r>
              <a:rPr kumimoji="0" lang="en-US" sz="2400" b="0" i="0" u="none" strike="noStrike" kern="0" cap="none" spc="0" normalizeH="0" baseline="0" noProof="0">
                <a:ln>
                  <a:noFill/>
                </a:ln>
                <a:solidFill>
                  <a:schemeClr val="accent4"/>
                </a:solidFill>
                <a:effectLst/>
                <a:uLnTx/>
                <a:uFillTx/>
                <a:latin typeface="B Akzidenz Grotesk Bold"/>
                <a:sym typeface="Georgia"/>
              </a:rPr>
              <a:t> </a:t>
            </a:r>
            <a:r>
              <a:rPr lang="en-US" sz="2400" kern="0">
                <a:solidFill>
                  <a:schemeClr val="accent4"/>
                </a:solidFill>
                <a:latin typeface="B Akzidenz Grotesk Bold"/>
              </a:rPr>
              <a:t> </a:t>
            </a:r>
            <a:r>
              <a:rPr kumimoji="0" lang="en-US" sz="2400" b="0" i="0" u="none" strike="noStrike" kern="0" cap="none" spc="0" normalizeH="0" baseline="0" noProof="0">
                <a:ln>
                  <a:noFill/>
                </a:ln>
                <a:solidFill>
                  <a:schemeClr val="accent4"/>
                </a:solidFill>
                <a:effectLst/>
                <a:uLnTx/>
                <a:uFillTx/>
                <a:latin typeface="B Akzidenz Grotesk Bold"/>
                <a:sym typeface="Georgia"/>
              </a:rPr>
              <a:t>retention and graduation rates by 2020.</a:t>
            </a:r>
            <a:endParaRPr lang="en-US" sz="2400" b="0" i="0" u="none" strike="noStrike" kern="0" cap="none" spc="0" normalizeH="0" baseline="0" noProof="0">
              <a:ln>
                <a:noFill/>
              </a:ln>
              <a:solidFill>
                <a:schemeClr val="accent4"/>
              </a:solidFill>
              <a:effectLst/>
              <a:uLnTx/>
              <a:uFillTx/>
              <a:latin typeface="B Akzidenz Grotesk Bold"/>
            </a:endParaRPr>
          </a:p>
          <a:p>
            <a:pPr marL="457200" marR="0" lvl="0" indent="-457200" algn="l" defTabSz="914400" rtl="0" eaLnBrk="1" fontAlgn="auto" latinLnBrk="0" hangingPunct="1">
              <a:lnSpc>
                <a:spcPct val="100000"/>
              </a:lnSpc>
              <a:spcBef>
                <a:spcPts val="0"/>
              </a:spcBef>
              <a:spcAft>
                <a:spcPts val="0"/>
              </a:spcAft>
              <a:buClr>
                <a:schemeClr val="accent4"/>
              </a:buClr>
              <a:buSzPct val="100000"/>
              <a:buFont typeface="Wingdings" panose="05000000000000000000" pitchFamily="2" charset="2"/>
              <a:buChar char="v"/>
              <a:tabLst/>
              <a:defRPr/>
            </a:pPr>
            <a:endParaRPr lang="en-US" sz="2400" b="0" i="0" u="none" strike="noStrike" kern="0" cap="none" spc="0" normalizeH="0" baseline="0" noProof="0">
              <a:ln>
                <a:noFill/>
              </a:ln>
              <a:solidFill>
                <a:schemeClr val="accent4"/>
              </a:solidFill>
              <a:effectLst/>
              <a:uLnTx/>
              <a:uFillTx/>
              <a:latin typeface="B Akzidenz Grotesk Bold"/>
            </a:endParaRPr>
          </a:p>
        </p:txBody>
      </p:sp>
    </p:spTree>
    <p:extLst>
      <p:ext uri="{BB962C8B-B14F-4D97-AF65-F5344CB8AC3E}">
        <p14:creationId xmlns:p14="http://schemas.microsoft.com/office/powerpoint/2010/main" val="2685859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523202" y="588478"/>
            <a:ext cx="8273494" cy="1044599"/>
          </a:xfrm>
        </p:spPr>
        <p:txBody>
          <a:bodyPr>
            <a:normAutofit/>
          </a:bodyPr>
          <a:lstStyle/>
          <a:p>
            <a:pPr algn="ctr"/>
            <a:r>
              <a:rPr lang="en-US" sz="4800">
                <a:solidFill>
                  <a:srgbClr val="A08F50"/>
                </a:solidFill>
                <a:latin typeface="B Akzidenz Grotesk Bold"/>
              </a:rPr>
              <a:t>Butler Math Data indicated</a:t>
            </a:r>
          </a:p>
        </p:txBody>
      </p:sp>
      <p:sp>
        <p:nvSpPr>
          <p:cNvPr id="296" name="Rectangle 295"/>
          <p:cNvSpPr/>
          <p:nvPr/>
        </p:nvSpPr>
        <p:spPr>
          <a:xfrm>
            <a:off x="331744" y="1768360"/>
            <a:ext cx="8659658" cy="1107996"/>
          </a:xfrm>
          <a:prstGeom prst="rect">
            <a:avLst/>
          </a:prstGeom>
        </p:spPr>
        <p:txBody>
          <a:bodyPr wrap="square" lIns="91440" tIns="45720" rIns="91440" bIns="45720" anchor="t">
            <a:spAutoFit/>
          </a:bodyPr>
          <a:lstStyle/>
          <a:p>
            <a:pPr marL="342900" indent="-342900">
              <a:buFont typeface="Wingdings"/>
              <a:buChar char="v"/>
            </a:pPr>
            <a:r>
              <a:rPr lang="en-US" sz="2400">
                <a:solidFill>
                  <a:schemeClr val="accent4"/>
                </a:solidFill>
                <a:latin typeface="B Akzidenz Grotesk Bold"/>
              </a:rPr>
              <a:t>Few students who start the developmental math sequence persisted to College Algebra </a:t>
            </a:r>
          </a:p>
          <a:p>
            <a:pPr marL="285750" indent="-285750">
              <a:buFont typeface="Wingdings"/>
              <a:buChar char="v"/>
            </a:pPr>
            <a:endParaRPr lang="en-US" b="1">
              <a:solidFill>
                <a:schemeClr val="accent4"/>
              </a:solidFill>
              <a:latin typeface="B Akzidenz Grotesk Bold"/>
            </a:endParaRPr>
          </a:p>
        </p:txBody>
      </p:sp>
      <p:sp>
        <p:nvSpPr>
          <p:cNvPr id="297" name="Rectangle 296"/>
          <p:cNvSpPr/>
          <p:nvPr/>
        </p:nvSpPr>
        <p:spPr>
          <a:xfrm>
            <a:off x="352338" y="2258133"/>
            <a:ext cx="8638360" cy="2123658"/>
          </a:xfrm>
          <a:prstGeom prst="rect">
            <a:avLst/>
          </a:prstGeom>
        </p:spPr>
        <p:txBody>
          <a:bodyPr wrap="square" lIns="91440" tIns="45720" rIns="91440" bIns="45720" anchor="t">
            <a:spAutoFit/>
          </a:bodyPr>
          <a:lstStyle/>
          <a:p>
            <a:endParaRPr lang="en-US" sz="2800" b="1">
              <a:solidFill>
                <a:schemeClr val="accent4"/>
              </a:solidFill>
              <a:latin typeface="B Akzidenz Grotesk Bold"/>
            </a:endParaRPr>
          </a:p>
          <a:p>
            <a:pPr marL="342900" indent="-342900">
              <a:buFont typeface="Wingdings"/>
              <a:buChar char="v"/>
            </a:pPr>
            <a:r>
              <a:rPr lang="en-US" sz="2400">
                <a:solidFill>
                  <a:schemeClr val="accent4"/>
                </a:solidFill>
                <a:latin typeface="B Akzidenz Grotesk Bold"/>
              </a:rPr>
              <a:t>The majority of students who disappeared from the sequence were dropping without completing a course</a:t>
            </a:r>
          </a:p>
          <a:p>
            <a:pPr marL="285750" indent="-285750">
              <a:buFont typeface="Wingdings" panose="05000000000000000000" pitchFamily="2" charset="2"/>
              <a:buChar char="v"/>
            </a:pPr>
            <a:endParaRPr lang="en-US" sz="2800" b="1">
              <a:solidFill>
                <a:schemeClr val="accent4"/>
              </a:solidFill>
              <a:latin typeface="B Akzidenz Grotesk Bold"/>
            </a:endParaRPr>
          </a:p>
          <a:p>
            <a:endParaRPr lang="en-US" sz="2800" b="1">
              <a:solidFill>
                <a:schemeClr val="accent4"/>
              </a:solidFill>
              <a:latin typeface="B Akzidenz Grotesk Bold"/>
            </a:endParaRPr>
          </a:p>
        </p:txBody>
      </p:sp>
      <p:sp>
        <p:nvSpPr>
          <p:cNvPr id="299" name="Rectangle 298"/>
          <p:cNvSpPr/>
          <p:nvPr/>
        </p:nvSpPr>
        <p:spPr>
          <a:xfrm>
            <a:off x="332448" y="3378396"/>
            <a:ext cx="8638360" cy="1138773"/>
          </a:xfrm>
          <a:prstGeom prst="rect">
            <a:avLst/>
          </a:prstGeom>
        </p:spPr>
        <p:txBody>
          <a:bodyPr wrap="square" lIns="91440" tIns="45720" rIns="91440" bIns="45720" anchor="t">
            <a:spAutoFit/>
          </a:bodyPr>
          <a:lstStyle/>
          <a:p>
            <a:endParaRPr lang="en-US" sz="2000" b="1">
              <a:solidFill>
                <a:schemeClr val="accent4"/>
              </a:solidFill>
              <a:latin typeface="B Akzidenz Grotesk Bold"/>
            </a:endParaRPr>
          </a:p>
          <a:p>
            <a:pPr marL="342900" indent="-342900">
              <a:buFont typeface="Wingdings"/>
              <a:buChar char="v"/>
            </a:pPr>
            <a:r>
              <a:rPr lang="en-US" sz="2400">
                <a:solidFill>
                  <a:schemeClr val="accent4"/>
                </a:solidFill>
                <a:latin typeface="B Akzidenz Grotesk Bold"/>
              </a:rPr>
              <a:t>Students who failed a course and retook it the next semester had higher chance of passing that course</a:t>
            </a:r>
          </a:p>
        </p:txBody>
      </p:sp>
      <p:sp>
        <p:nvSpPr>
          <p:cNvPr id="300" name="Rectangle 299"/>
          <p:cNvSpPr/>
          <p:nvPr/>
        </p:nvSpPr>
        <p:spPr>
          <a:xfrm>
            <a:off x="352338" y="4611231"/>
            <a:ext cx="8710884" cy="830997"/>
          </a:xfrm>
          <a:prstGeom prst="rect">
            <a:avLst/>
          </a:prstGeom>
        </p:spPr>
        <p:txBody>
          <a:bodyPr wrap="square" lIns="91440" tIns="45720" rIns="91440" bIns="45720" anchor="t">
            <a:spAutoFit/>
          </a:bodyPr>
          <a:lstStyle/>
          <a:p>
            <a:pPr marL="342900" indent="-342900">
              <a:buFont typeface="Wingdings"/>
              <a:buChar char="v"/>
            </a:pPr>
            <a:r>
              <a:rPr lang="en-US" sz="2400">
                <a:solidFill>
                  <a:schemeClr val="accent4"/>
                </a:solidFill>
                <a:latin typeface="B Akzidenz Grotesk Bold"/>
              </a:rPr>
              <a:t>Students who passed a course and enrolled in the next course the following semester were most likely to pass the next course  </a:t>
            </a:r>
            <a:endParaRPr lang="en-US">
              <a:solidFill>
                <a:schemeClr val="accent4"/>
              </a:solidFill>
              <a:cs typeface="Calibri"/>
            </a:endParaRPr>
          </a:p>
        </p:txBody>
      </p:sp>
    </p:spTree>
    <p:extLst>
      <p:ext uri="{BB962C8B-B14F-4D97-AF65-F5344CB8AC3E}">
        <p14:creationId xmlns:p14="http://schemas.microsoft.com/office/powerpoint/2010/main" val="237933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849"/>
            <a:ext cx="9144000" cy="6858000"/>
          </a:xfrm>
          <a:prstGeom prst="rect">
            <a:avLst/>
          </a:prstGeom>
        </p:spPr>
      </p:pic>
      <p:sp>
        <p:nvSpPr>
          <p:cNvPr id="2" name="Title 1"/>
          <p:cNvSpPr>
            <a:spLocks noGrp="1"/>
          </p:cNvSpPr>
          <p:nvPr>
            <p:ph type="title"/>
          </p:nvPr>
        </p:nvSpPr>
        <p:spPr>
          <a:xfrm>
            <a:off x="287195" y="402716"/>
            <a:ext cx="8563190" cy="1044599"/>
          </a:xfrm>
        </p:spPr>
        <p:txBody>
          <a:bodyPr/>
          <a:lstStyle/>
          <a:p>
            <a:pPr algn="ctr"/>
            <a:r>
              <a:rPr lang="en-US" dirty="0">
                <a:solidFill>
                  <a:srgbClr val="A08F50"/>
                </a:solidFill>
                <a:latin typeface="B Akzidenz Grotesk Bold"/>
              </a:rPr>
              <a:t> </a:t>
            </a:r>
            <a:br>
              <a:rPr lang="en-US" sz="3600" dirty="0">
                <a:latin typeface="B Akzidenz Grotesk Bold"/>
              </a:rPr>
            </a:br>
            <a:r>
              <a:rPr lang="en-US" dirty="0">
                <a:solidFill>
                  <a:srgbClr val="A08F50"/>
                </a:solidFill>
                <a:latin typeface="B Akzidenz Grotesk Bold"/>
              </a:rPr>
              <a:t>Persistence to College Algebra</a:t>
            </a:r>
            <a:endParaRPr lang="en-US" dirty="0"/>
          </a:p>
        </p:txBody>
      </p:sp>
      <p:pic>
        <p:nvPicPr>
          <p:cNvPr id="18" name="Picture 18">
            <a:extLst>
              <a:ext uri="{FF2B5EF4-FFF2-40B4-BE49-F238E27FC236}">
                <a16:creationId xmlns:a16="http://schemas.microsoft.com/office/drawing/2014/main" id="{226F4FBA-133D-4B92-97E4-EB526B6383C6}"/>
              </a:ext>
            </a:extLst>
          </p:cNvPr>
          <p:cNvPicPr>
            <a:picLocks noChangeAspect="1"/>
          </p:cNvPicPr>
          <p:nvPr/>
        </p:nvPicPr>
        <p:blipFill>
          <a:blip r:embed="rId4"/>
          <a:stretch>
            <a:fillRect/>
          </a:stretch>
        </p:blipFill>
        <p:spPr>
          <a:xfrm>
            <a:off x="652244" y="2150647"/>
            <a:ext cx="8101667" cy="3710189"/>
          </a:xfrm>
          <a:prstGeom prst="rect">
            <a:avLst/>
          </a:prstGeom>
        </p:spPr>
      </p:pic>
      <p:sp>
        <p:nvSpPr>
          <p:cNvPr id="19" name="TextBox 18">
            <a:extLst>
              <a:ext uri="{FF2B5EF4-FFF2-40B4-BE49-F238E27FC236}">
                <a16:creationId xmlns:a16="http://schemas.microsoft.com/office/drawing/2014/main" id="{7D497E6C-C5A1-4DF5-8207-00DA287C9A6C}"/>
              </a:ext>
            </a:extLst>
          </p:cNvPr>
          <p:cNvSpPr txBox="1"/>
          <p:nvPr/>
        </p:nvSpPr>
        <p:spPr>
          <a:xfrm>
            <a:off x="400576" y="1344336"/>
            <a:ext cx="81540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dirty="0">
                <a:solidFill>
                  <a:srgbClr val="A08F50"/>
                </a:solidFill>
                <a:ea typeface="+mn-lt"/>
                <a:cs typeface="+mn-lt"/>
              </a:rPr>
              <a:t>MA020/MA040</a:t>
            </a:r>
          </a:p>
          <a:p>
            <a:endParaRPr lang="en-US" dirty="0">
              <a:cs typeface="Arial"/>
            </a:endParaRPr>
          </a:p>
        </p:txBody>
      </p:sp>
    </p:spTree>
    <p:extLst>
      <p:ext uri="{BB962C8B-B14F-4D97-AF65-F5344CB8AC3E}">
        <p14:creationId xmlns:p14="http://schemas.microsoft.com/office/powerpoint/2010/main" val="3039340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9" name="Picture 3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849"/>
            <a:ext cx="9144000" cy="6858000"/>
          </a:xfrm>
          <a:prstGeom prst="rect">
            <a:avLst/>
          </a:prstGeom>
        </p:spPr>
      </p:pic>
      <p:grpSp>
        <p:nvGrpSpPr>
          <p:cNvPr id="327" name="Group 326"/>
          <p:cNvGrpSpPr/>
          <p:nvPr/>
        </p:nvGrpSpPr>
        <p:grpSpPr>
          <a:xfrm>
            <a:off x="1021451" y="1980045"/>
            <a:ext cx="7266872" cy="3959361"/>
            <a:chOff x="1013830" y="650354"/>
            <a:chExt cx="6533067" cy="3702725"/>
          </a:xfrm>
        </p:grpSpPr>
        <p:grpSp>
          <p:nvGrpSpPr>
            <p:cNvPr id="326" name="Group 325"/>
            <p:cNvGrpSpPr/>
            <p:nvPr/>
          </p:nvGrpSpPr>
          <p:grpSpPr>
            <a:xfrm>
              <a:off x="1013830" y="650354"/>
              <a:ext cx="6533067" cy="3482225"/>
              <a:chOff x="1013830" y="1610474"/>
              <a:chExt cx="6533067" cy="3482225"/>
            </a:xfrm>
          </p:grpSpPr>
          <p:sp>
            <p:nvSpPr>
              <p:cNvPr id="19" name="Smiley Face 18"/>
              <p:cNvSpPr/>
              <p:nvPr/>
            </p:nvSpPr>
            <p:spPr>
              <a:xfrm>
                <a:off x="3983937" y="233309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 name="Smiley Face 19"/>
              <p:cNvSpPr/>
              <p:nvPr/>
            </p:nvSpPr>
            <p:spPr>
              <a:xfrm>
                <a:off x="3632765" y="23296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1" name="Smiley Face 20"/>
              <p:cNvSpPr/>
              <p:nvPr/>
            </p:nvSpPr>
            <p:spPr>
              <a:xfrm>
                <a:off x="2994570" y="23296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2" name="Smiley Face 21"/>
              <p:cNvSpPr/>
              <p:nvPr/>
            </p:nvSpPr>
            <p:spPr>
              <a:xfrm>
                <a:off x="2673563" y="23296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 name="Smiley Face 22"/>
              <p:cNvSpPr/>
              <p:nvPr/>
            </p:nvSpPr>
            <p:spPr>
              <a:xfrm>
                <a:off x="3308027" y="23296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9" name="Smiley Face 38"/>
              <p:cNvSpPr/>
              <p:nvPr/>
            </p:nvSpPr>
            <p:spPr>
              <a:xfrm>
                <a:off x="5631292" y="234909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40" name="Smiley Face 39"/>
              <p:cNvSpPr/>
              <p:nvPr/>
            </p:nvSpPr>
            <p:spPr>
              <a:xfrm>
                <a:off x="5280121" y="2345600"/>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41" name="Smiley Face 40"/>
              <p:cNvSpPr/>
              <p:nvPr/>
            </p:nvSpPr>
            <p:spPr>
              <a:xfrm>
                <a:off x="4641925" y="2345600"/>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42" name="Smiley Face 41"/>
              <p:cNvSpPr/>
              <p:nvPr/>
            </p:nvSpPr>
            <p:spPr>
              <a:xfrm>
                <a:off x="4320918" y="2345600"/>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43" name="Smiley Face 42"/>
              <p:cNvSpPr/>
              <p:nvPr/>
            </p:nvSpPr>
            <p:spPr>
              <a:xfrm>
                <a:off x="4955383" y="2345600"/>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59" name="Smiley Face 58"/>
              <p:cNvSpPr/>
              <p:nvPr/>
            </p:nvSpPr>
            <p:spPr>
              <a:xfrm>
                <a:off x="2326089" y="232268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60" name="Smiley Face 59"/>
              <p:cNvSpPr/>
              <p:nvPr/>
            </p:nvSpPr>
            <p:spPr>
              <a:xfrm>
                <a:off x="1974917" y="2319192"/>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61" name="Smiley Face 60"/>
              <p:cNvSpPr/>
              <p:nvPr/>
            </p:nvSpPr>
            <p:spPr>
              <a:xfrm>
                <a:off x="1336722" y="2319192"/>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62" name="Smiley Face 61"/>
              <p:cNvSpPr/>
              <p:nvPr/>
            </p:nvSpPr>
            <p:spPr>
              <a:xfrm>
                <a:off x="1015715" y="2319192"/>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63" name="Smiley Face 62"/>
              <p:cNvSpPr/>
              <p:nvPr/>
            </p:nvSpPr>
            <p:spPr>
              <a:xfrm>
                <a:off x="1650179" y="2319192"/>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9" name="Smiley Face 8"/>
              <p:cNvSpPr/>
              <p:nvPr/>
            </p:nvSpPr>
            <p:spPr>
              <a:xfrm>
                <a:off x="3983937" y="18612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 name="Smiley Face 9"/>
              <p:cNvSpPr/>
              <p:nvPr/>
            </p:nvSpPr>
            <p:spPr>
              <a:xfrm>
                <a:off x="3632765" y="184095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 name="Smiley Face 10"/>
              <p:cNvSpPr/>
              <p:nvPr/>
            </p:nvSpPr>
            <p:spPr>
              <a:xfrm>
                <a:off x="2994570" y="185770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 name="Smiley Face 11"/>
              <p:cNvSpPr/>
              <p:nvPr/>
            </p:nvSpPr>
            <p:spPr>
              <a:xfrm>
                <a:off x="2673563" y="185770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3" name="Smiley Face 12"/>
              <p:cNvSpPr/>
              <p:nvPr/>
            </p:nvSpPr>
            <p:spPr>
              <a:xfrm>
                <a:off x="3308027" y="185770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4" name="Smiley Face 13"/>
              <p:cNvSpPr/>
              <p:nvPr/>
            </p:nvSpPr>
            <p:spPr>
              <a:xfrm>
                <a:off x="3983937" y="2092603"/>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 name="Smiley Face 14"/>
              <p:cNvSpPr/>
              <p:nvPr/>
            </p:nvSpPr>
            <p:spPr>
              <a:xfrm>
                <a:off x="3632765" y="208911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6" name="Smiley Face 15"/>
              <p:cNvSpPr/>
              <p:nvPr/>
            </p:nvSpPr>
            <p:spPr>
              <a:xfrm>
                <a:off x="2992685" y="208911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 name="Smiley Face 16"/>
              <p:cNvSpPr/>
              <p:nvPr/>
            </p:nvSpPr>
            <p:spPr>
              <a:xfrm>
                <a:off x="2673563" y="208911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 name="Smiley Face 17"/>
              <p:cNvSpPr/>
              <p:nvPr/>
            </p:nvSpPr>
            <p:spPr>
              <a:xfrm>
                <a:off x="3308027" y="208911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 name="Smiley Face 23"/>
              <p:cNvSpPr/>
              <p:nvPr/>
            </p:nvSpPr>
            <p:spPr>
              <a:xfrm>
                <a:off x="5629408" y="164671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 name="Smiley Face 24"/>
              <p:cNvSpPr/>
              <p:nvPr/>
            </p:nvSpPr>
            <p:spPr>
              <a:xfrm>
                <a:off x="5278236"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8" name="Smiley Face 27"/>
              <p:cNvSpPr/>
              <p:nvPr/>
            </p:nvSpPr>
            <p:spPr>
              <a:xfrm>
                <a:off x="4953498"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9" name="Smiley Face 28"/>
              <p:cNvSpPr/>
              <p:nvPr/>
            </p:nvSpPr>
            <p:spPr>
              <a:xfrm>
                <a:off x="5631292" y="1877195"/>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0" name="Smiley Face 29"/>
              <p:cNvSpPr/>
              <p:nvPr/>
            </p:nvSpPr>
            <p:spPr>
              <a:xfrm>
                <a:off x="5280121" y="18737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1" name="Smiley Face 30"/>
              <p:cNvSpPr/>
              <p:nvPr/>
            </p:nvSpPr>
            <p:spPr>
              <a:xfrm>
                <a:off x="4641925" y="18737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2" name="Smiley Face 31"/>
              <p:cNvSpPr/>
              <p:nvPr/>
            </p:nvSpPr>
            <p:spPr>
              <a:xfrm>
                <a:off x="4320918" y="18737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3" name="Smiley Face 32"/>
              <p:cNvSpPr/>
              <p:nvPr/>
            </p:nvSpPr>
            <p:spPr>
              <a:xfrm>
                <a:off x="4955383" y="18737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4" name="Smiley Face 33"/>
              <p:cNvSpPr/>
              <p:nvPr/>
            </p:nvSpPr>
            <p:spPr>
              <a:xfrm>
                <a:off x="5631292" y="2108596"/>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5" name="Smiley Face 34"/>
              <p:cNvSpPr/>
              <p:nvPr/>
            </p:nvSpPr>
            <p:spPr>
              <a:xfrm>
                <a:off x="5280121" y="210510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6" name="Smiley Face 35"/>
              <p:cNvSpPr/>
              <p:nvPr/>
            </p:nvSpPr>
            <p:spPr>
              <a:xfrm>
                <a:off x="4641925" y="210510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7" name="Smiley Face 36"/>
              <p:cNvSpPr/>
              <p:nvPr/>
            </p:nvSpPr>
            <p:spPr>
              <a:xfrm>
                <a:off x="4320918" y="210510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8" name="Smiley Face 37"/>
              <p:cNvSpPr/>
              <p:nvPr/>
            </p:nvSpPr>
            <p:spPr>
              <a:xfrm>
                <a:off x="4955383" y="210510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nvGrpSpPr>
              <p:cNvPr id="312" name="Group 311"/>
              <p:cNvGrpSpPr/>
              <p:nvPr/>
            </p:nvGrpSpPr>
            <p:grpSpPr>
              <a:xfrm>
                <a:off x="1013830" y="1610474"/>
                <a:ext cx="3886794" cy="199167"/>
                <a:chOff x="1013830" y="1610474"/>
                <a:chExt cx="3886794" cy="199167"/>
              </a:xfrm>
            </p:grpSpPr>
            <p:sp>
              <p:nvSpPr>
                <p:cNvPr id="4" name="Smiley Face 3"/>
                <p:cNvSpPr/>
                <p:nvPr/>
              </p:nvSpPr>
              <p:spPr>
                <a:xfrm>
                  <a:off x="3982052" y="163072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5" name="Smiley Face 4"/>
                <p:cNvSpPr/>
                <p:nvPr/>
              </p:nvSpPr>
              <p:spPr>
                <a:xfrm>
                  <a:off x="3630881"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6" name="Smiley Face 5"/>
                <p:cNvSpPr/>
                <p:nvPr/>
              </p:nvSpPr>
              <p:spPr>
                <a:xfrm>
                  <a:off x="2992685"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 name="Smiley Face 6"/>
                <p:cNvSpPr/>
                <p:nvPr/>
              </p:nvSpPr>
              <p:spPr>
                <a:xfrm>
                  <a:off x="2671678"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 name="Smiley Face 7"/>
                <p:cNvSpPr/>
                <p:nvPr/>
              </p:nvSpPr>
              <p:spPr>
                <a:xfrm>
                  <a:off x="3306143" y="161047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 name="Smiley Face 25"/>
                <p:cNvSpPr/>
                <p:nvPr/>
              </p:nvSpPr>
              <p:spPr>
                <a:xfrm>
                  <a:off x="4640040"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 name="Smiley Face 26"/>
                <p:cNvSpPr/>
                <p:nvPr/>
              </p:nvSpPr>
              <p:spPr>
                <a:xfrm>
                  <a:off x="4319034"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44" name="Smiley Face 43"/>
                <p:cNvSpPr/>
                <p:nvPr/>
              </p:nvSpPr>
              <p:spPr>
                <a:xfrm>
                  <a:off x="2324204" y="162030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45" name="Smiley Face 44"/>
                <p:cNvSpPr/>
                <p:nvPr/>
              </p:nvSpPr>
              <p:spPr>
                <a:xfrm>
                  <a:off x="1973032"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46" name="Smiley Face 45"/>
                <p:cNvSpPr/>
                <p:nvPr/>
              </p:nvSpPr>
              <p:spPr>
                <a:xfrm>
                  <a:off x="1334837"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47" name="Smiley Face 46"/>
                <p:cNvSpPr/>
                <p:nvPr/>
              </p:nvSpPr>
              <p:spPr>
                <a:xfrm>
                  <a:off x="1013830"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48" name="Smiley Face 47"/>
                <p:cNvSpPr/>
                <p:nvPr/>
              </p:nvSpPr>
              <p:spPr>
                <a:xfrm>
                  <a:off x="1648294"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grpSp>
          <p:sp>
            <p:nvSpPr>
              <p:cNvPr id="49" name="Smiley Face 48"/>
              <p:cNvSpPr/>
              <p:nvPr/>
            </p:nvSpPr>
            <p:spPr>
              <a:xfrm>
                <a:off x="2326089" y="1850787"/>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0" name="Smiley Face 49"/>
              <p:cNvSpPr/>
              <p:nvPr/>
            </p:nvSpPr>
            <p:spPr>
              <a:xfrm>
                <a:off x="1974917" y="1847295"/>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1" name="Smiley Face 50"/>
              <p:cNvSpPr/>
              <p:nvPr/>
            </p:nvSpPr>
            <p:spPr>
              <a:xfrm>
                <a:off x="1336722" y="1847295"/>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2" name="Smiley Face 51"/>
              <p:cNvSpPr/>
              <p:nvPr/>
            </p:nvSpPr>
            <p:spPr>
              <a:xfrm>
                <a:off x="1015715" y="1847295"/>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3" name="Smiley Face 52"/>
              <p:cNvSpPr/>
              <p:nvPr/>
            </p:nvSpPr>
            <p:spPr>
              <a:xfrm>
                <a:off x="1650179" y="1847295"/>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4" name="Smiley Face 53"/>
              <p:cNvSpPr/>
              <p:nvPr/>
            </p:nvSpPr>
            <p:spPr>
              <a:xfrm>
                <a:off x="2326089" y="2082188"/>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5" name="Smiley Face 54"/>
              <p:cNvSpPr/>
              <p:nvPr/>
            </p:nvSpPr>
            <p:spPr>
              <a:xfrm>
                <a:off x="1974917" y="207869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6" name="Smiley Face 55"/>
              <p:cNvSpPr/>
              <p:nvPr/>
            </p:nvSpPr>
            <p:spPr>
              <a:xfrm>
                <a:off x="1336722" y="207869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7" name="Smiley Face 56"/>
              <p:cNvSpPr/>
              <p:nvPr/>
            </p:nvSpPr>
            <p:spPr>
              <a:xfrm>
                <a:off x="1015715" y="207869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58" name="Smiley Face 57"/>
              <p:cNvSpPr/>
              <p:nvPr/>
            </p:nvSpPr>
            <p:spPr>
              <a:xfrm>
                <a:off x="1650179" y="207869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64" name="Smiley Face 63"/>
              <p:cNvSpPr/>
              <p:nvPr/>
            </p:nvSpPr>
            <p:spPr>
              <a:xfrm>
                <a:off x="7282543" y="163629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65" name="Smiley Face 64"/>
              <p:cNvSpPr/>
              <p:nvPr/>
            </p:nvSpPr>
            <p:spPr>
              <a:xfrm>
                <a:off x="6931372" y="16328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66" name="Smiley Face 65"/>
              <p:cNvSpPr/>
              <p:nvPr/>
            </p:nvSpPr>
            <p:spPr>
              <a:xfrm>
                <a:off x="6293176" y="16328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67" name="Smiley Face 66"/>
              <p:cNvSpPr/>
              <p:nvPr/>
            </p:nvSpPr>
            <p:spPr>
              <a:xfrm>
                <a:off x="5972169" y="16328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68" name="Smiley Face 67"/>
              <p:cNvSpPr/>
              <p:nvPr/>
            </p:nvSpPr>
            <p:spPr>
              <a:xfrm>
                <a:off x="6606634" y="16328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nvGrpSpPr>
              <p:cNvPr id="69" name="Group 68"/>
              <p:cNvGrpSpPr/>
              <p:nvPr/>
            </p:nvGrpSpPr>
            <p:grpSpPr>
              <a:xfrm>
                <a:off x="5974054" y="1863287"/>
                <a:ext cx="1570958" cy="169913"/>
                <a:chOff x="122903" y="1502393"/>
                <a:chExt cx="2044979" cy="339796"/>
              </a:xfrm>
            </p:grpSpPr>
            <p:sp>
              <p:nvSpPr>
                <p:cNvPr id="80" name="Smiley Face 79"/>
                <p:cNvSpPr/>
                <p:nvPr/>
              </p:nvSpPr>
              <p:spPr>
                <a:xfrm>
                  <a:off x="1828669" y="1509380"/>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1" name="Smiley Face 80"/>
                <p:cNvSpPr/>
                <p:nvPr/>
              </p:nvSpPr>
              <p:spPr>
                <a:xfrm>
                  <a:off x="1371535" y="1502393"/>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2" name="Smiley Face 81"/>
                <p:cNvSpPr/>
                <p:nvPr/>
              </p:nvSpPr>
              <p:spPr>
                <a:xfrm>
                  <a:off x="540771"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3" name="Smiley Face 82"/>
                <p:cNvSpPr/>
                <p:nvPr/>
              </p:nvSpPr>
              <p:spPr>
                <a:xfrm>
                  <a:off x="122903"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4" name="Smiley Face 83"/>
                <p:cNvSpPr/>
                <p:nvPr/>
              </p:nvSpPr>
              <p:spPr>
                <a:xfrm>
                  <a:off x="948811"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sp>
            <p:nvSpPr>
              <p:cNvPr id="70" name="Smiley Face 69"/>
              <p:cNvSpPr/>
              <p:nvPr/>
            </p:nvSpPr>
            <p:spPr>
              <a:xfrm>
                <a:off x="7284428" y="209818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1" name="Smiley Face 70"/>
              <p:cNvSpPr/>
              <p:nvPr/>
            </p:nvSpPr>
            <p:spPr>
              <a:xfrm>
                <a:off x="6933256" y="209468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2" name="Smiley Face 71"/>
              <p:cNvSpPr/>
              <p:nvPr/>
            </p:nvSpPr>
            <p:spPr>
              <a:xfrm>
                <a:off x="6295061" y="209468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3" name="Smiley Face 72"/>
              <p:cNvSpPr/>
              <p:nvPr/>
            </p:nvSpPr>
            <p:spPr>
              <a:xfrm>
                <a:off x="5974054" y="209468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4" name="Smiley Face 73"/>
              <p:cNvSpPr/>
              <p:nvPr/>
            </p:nvSpPr>
            <p:spPr>
              <a:xfrm>
                <a:off x="6608518" y="209468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5" name="Smiley Face 74"/>
              <p:cNvSpPr/>
              <p:nvPr/>
            </p:nvSpPr>
            <p:spPr>
              <a:xfrm>
                <a:off x="7284428" y="233867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6" name="Smiley Face 75"/>
              <p:cNvSpPr/>
              <p:nvPr/>
            </p:nvSpPr>
            <p:spPr>
              <a:xfrm>
                <a:off x="6933256" y="2335185"/>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7" name="Smiley Face 76"/>
              <p:cNvSpPr/>
              <p:nvPr/>
            </p:nvSpPr>
            <p:spPr>
              <a:xfrm>
                <a:off x="6295061" y="2335185"/>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8" name="Smiley Face 77"/>
              <p:cNvSpPr/>
              <p:nvPr/>
            </p:nvSpPr>
            <p:spPr>
              <a:xfrm>
                <a:off x="5974054" y="2335185"/>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9" name="Smiley Face 78"/>
              <p:cNvSpPr/>
              <p:nvPr/>
            </p:nvSpPr>
            <p:spPr>
              <a:xfrm>
                <a:off x="6608518" y="2335185"/>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nvGrpSpPr>
              <p:cNvPr id="85" name="Group 84"/>
              <p:cNvGrpSpPr/>
              <p:nvPr/>
            </p:nvGrpSpPr>
            <p:grpSpPr>
              <a:xfrm>
                <a:off x="1015715" y="3500647"/>
                <a:ext cx="6531182" cy="898697"/>
                <a:chOff x="624293" y="898333"/>
                <a:chExt cx="6469681" cy="1061042"/>
              </a:xfrm>
            </p:grpSpPr>
            <p:sp>
              <p:nvSpPr>
                <p:cNvPr id="86" name="Smiley Face 85"/>
                <p:cNvSpPr/>
                <p:nvPr/>
              </p:nvSpPr>
              <p:spPr>
                <a:xfrm>
                  <a:off x="3564565" y="914752"/>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7" name="Smiley Face 86"/>
                <p:cNvSpPr/>
                <p:nvPr/>
              </p:nvSpPr>
              <p:spPr>
                <a:xfrm>
                  <a:off x="3216700" y="91062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8" name="Smiley Face 87"/>
                <p:cNvSpPr/>
                <p:nvPr/>
              </p:nvSpPr>
              <p:spPr>
                <a:xfrm>
                  <a:off x="2584514" y="91062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9" name="Smiley Face 88"/>
                <p:cNvSpPr/>
                <p:nvPr/>
              </p:nvSpPr>
              <p:spPr>
                <a:xfrm>
                  <a:off x="2266530" y="91062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0" name="Smiley Face 89"/>
                <p:cNvSpPr/>
                <p:nvPr/>
              </p:nvSpPr>
              <p:spPr>
                <a:xfrm>
                  <a:off x="2895020" y="91062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1" name="Smiley Face 90"/>
                <p:cNvSpPr/>
                <p:nvPr/>
              </p:nvSpPr>
              <p:spPr>
                <a:xfrm>
                  <a:off x="3566432" y="118686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2" name="Smiley Face 91"/>
                <p:cNvSpPr/>
                <p:nvPr/>
              </p:nvSpPr>
              <p:spPr>
                <a:xfrm>
                  <a:off x="3218567" y="118274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3" name="Smiley Face 92"/>
                <p:cNvSpPr/>
                <p:nvPr/>
              </p:nvSpPr>
              <p:spPr>
                <a:xfrm>
                  <a:off x="2586381" y="118274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4" name="Smiley Face 93"/>
                <p:cNvSpPr/>
                <p:nvPr/>
              </p:nvSpPr>
              <p:spPr>
                <a:xfrm>
                  <a:off x="2268397" y="118274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5" name="Smiley Face 94"/>
                <p:cNvSpPr/>
                <p:nvPr/>
              </p:nvSpPr>
              <p:spPr>
                <a:xfrm>
                  <a:off x="2896887" y="118274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6" name="Smiley Face 95"/>
                <p:cNvSpPr/>
                <p:nvPr/>
              </p:nvSpPr>
              <p:spPr>
                <a:xfrm>
                  <a:off x="3566432" y="146007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7" name="Smiley Face 96"/>
                <p:cNvSpPr/>
                <p:nvPr/>
              </p:nvSpPr>
              <p:spPr>
                <a:xfrm>
                  <a:off x="3218567" y="145594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8" name="Smiley Face 97"/>
                <p:cNvSpPr/>
                <p:nvPr/>
              </p:nvSpPr>
              <p:spPr>
                <a:xfrm>
                  <a:off x="2586381" y="145594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99" name="Smiley Face 98"/>
                <p:cNvSpPr/>
                <p:nvPr/>
              </p:nvSpPr>
              <p:spPr>
                <a:xfrm>
                  <a:off x="2268397" y="145594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0" name="Smiley Face 99"/>
                <p:cNvSpPr/>
                <p:nvPr/>
              </p:nvSpPr>
              <p:spPr>
                <a:xfrm>
                  <a:off x="2896887" y="145594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1" name="Smiley Face 100"/>
                <p:cNvSpPr/>
                <p:nvPr/>
              </p:nvSpPr>
              <p:spPr>
                <a:xfrm>
                  <a:off x="3566432" y="174401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2" name="Smiley Face 101"/>
                <p:cNvSpPr/>
                <p:nvPr/>
              </p:nvSpPr>
              <p:spPr>
                <a:xfrm>
                  <a:off x="3218567" y="173988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3" name="Smiley Face 102"/>
                <p:cNvSpPr/>
                <p:nvPr/>
              </p:nvSpPr>
              <p:spPr>
                <a:xfrm>
                  <a:off x="2586381" y="173988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4" name="Smiley Face 103"/>
                <p:cNvSpPr/>
                <p:nvPr/>
              </p:nvSpPr>
              <p:spPr>
                <a:xfrm>
                  <a:off x="2268397" y="173988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5" name="Smiley Face 104"/>
                <p:cNvSpPr/>
                <p:nvPr/>
              </p:nvSpPr>
              <p:spPr>
                <a:xfrm>
                  <a:off x="2896887" y="173988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6" name="Smiley Face 105"/>
                <p:cNvSpPr/>
                <p:nvPr/>
              </p:nvSpPr>
              <p:spPr>
                <a:xfrm>
                  <a:off x="5196408" y="9336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7" name="Smiley Face 106"/>
                <p:cNvSpPr/>
                <p:nvPr/>
              </p:nvSpPr>
              <p:spPr>
                <a:xfrm>
                  <a:off x="4848543" y="92951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8" name="Smiley Face 107"/>
                <p:cNvSpPr/>
                <p:nvPr/>
              </p:nvSpPr>
              <p:spPr>
                <a:xfrm>
                  <a:off x="4216357" y="92951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09" name="Smiley Face 108"/>
                <p:cNvSpPr/>
                <p:nvPr/>
              </p:nvSpPr>
              <p:spPr>
                <a:xfrm>
                  <a:off x="3898373" y="92951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0" name="Smiley Face 109"/>
                <p:cNvSpPr/>
                <p:nvPr/>
              </p:nvSpPr>
              <p:spPr>
                <a:xfrm>
                  <a:off x="4526863" y="92951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1" name="Smiley Face 110"/>
                <p:cNvSpPr/>
                <p:nvPr/>
              </p:nvSpPr>
              <p:spPr>
                <a:xfrm>
                  <a:off x="5198275" y="120575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2" name="Smiley Face 111"/>
                <p:cNvSpPr/>
                <p:nvPr/>
              </p:nvSpPr>
              <p:spPr>
                <a:xfrm>
                  <a:off x="4850410" y="120162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3" name="Smiley Face 112"/>
                <p:cNvSpPr/>
                <p:nvPr/>
              </p:nvSpPr>
              <p:spPr>
                <a:xfrm>
                  <a:off x="4218224" y="1201627"/>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4" name="Smiley Face 113"/>
                <p:cNvSpPr/>
                <p:nvPr/>
              </p:nvSpPr>
              <p:spPr>
                <a:xfrm>
                  <a:off x="3900240" y="1201627"/>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5" name="Smiley Face 114"/>
                <p:cNvSpPr/>
                <p:nvPr/>
              </p:nvSpPr>
              <p:spPr>
                <a:xfrm>
                  <a:off x="4528730" y="120162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6" name="Smiley Face 115"/>
                <p:cNvSpPr/>
                <p:nvPr/>
              </p:nvSpPr>
              <p:spPr>
                <a:xfrm>
                  <a:off x="5198275" y="1478953"/>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7" name="Smiley Face 116"/>
                <p:cNvSpPr/>
                <p:nvPr/>
              </p:nvSpPr>
              <p:spPr>
                <a:xfrm>
                  <a:off x="4850410" y="147483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8" name="Smiley Face 117"/>
                <p:cNvSpPr/>
                <p:nvPr/>
              </p:nvSpPr>
              <p:spPr>
                <a:xfrm>
                  <a:off x="4218224" y="147483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9" name="Smiley Face 118"/>
                <p:cNvSpPr/>
                <p:nvPr/>
              </p:nvSpPr>
              <p:spPr>
                <a:xfrm>
                  <a:off x="3900240" y="147483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0" name="Smiley Face 119"/>
                <p:cNvSpPr/>
                <p:nvPr/>
              </p:nvSpPr>
              <p:spPr>
                <a:xfrm>
                  <a:off x="4528730" y="147483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1" name="Smiley Face 120"/>
                <p:cNvSpPr/>
                <p:nvPr/>
              </p:nvSpPr>
              <p:spPr>
                <a:xfrm>
                  <a:off x="5198275" y="1762893"/>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2" name="Smiley Face 121"/>
                <p:cNvSpPr/>
                <p:nvPr/>
              </p:nvSpPr>
              <p:spPr>
                <a:xfrm>
                  <a:off x="4850410" y="175877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3" name="Smiley Face 122"/>
                <p:cNvSpPr/>
                <p:nvPr/>
              </p:nvSpPr>
              <p:spPr>
                <a:xfrm>
                  <a:off x="4218224" y="175877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4" name="Smiley Face 123"/>
                <p:cNvSpPr/>
                <p:nvPr/>
              </p:nvSpPr>
              <p:spPr>
                <a:xfrm>
                  <a:off x="3900240" y="175877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5" name="Smiley Face 124"/>
                <p:cNvSpPr/>
                <p:nvPr/>
              </p:nvSpPr>
              <p:spPr>
                <a:xfrm>
                  <a:off x="4528730" y="175877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6" name="Smiley Face 125"/>
                <p:cNvSpPr/>
                <p:nvPr/>
              </p:nvSpPr>
              <p:spPr>
                <a:xfrm>
                  <a:off x="1922328" y="902456"/>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27" name="Smiley Face 126"/>
                <p:cNvSpPr/>
                <p:nvPr/>
              </p:nvSpPr>
              <p:spPr>
                <a:xfrm>
                  <a:off x="1574463" y="898333"/>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28" name="Smiley Face 127"/>
                <p:cNvSpPr/>
                <p:nvPr/>
              </p:nvSpPr>
              <p:spPr>
                <a:xfrm>
                  <a:off x="942277" y="898333"/>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29" name="Smiley Face 128"/>
                <p:cNvSpPr/>
                <p:nvPr/>
              </p:nvSpPr>
              <p:spPr>
                <a:xfrm>
                  <a:off x="624293" y="898333"/>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0" name="Smiley Face 129"/>
                <p:cNvSpPr/>
                <p:nvPr/>
              </p:nvSpPr>
              <p:spPr>
                <a:xfrm>
                  <a:off x="1252783" y="898333"/>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1" name="Smiley Face 130"/>
                <p:cNvSpPr/>
                <p:nvPr/>
              </p:nvSpPr>
              <p:spPr>
                <a:xfrm>
                  <a:off x="1924195" y="117457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2" name="Smiley Face 131"/>
                <p:cNvSpPr/>
                <p:nvPr/>
              </p:nvSpPr>
              <p:spPr>
                <a:xfrm>
                  <a:off x="1576330" y="1170449"/>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3" name="Smiley Face 132"/>
                <p:cNvSpPr/>
                <p:nvPr/>
              </p:nvSpPr>
              <p:spPr>
                <a:xfrm>
                  <a:off x="944144" y="1170449"/>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4" name="Smiley Face 133"/>
                <p:cNvSpPr/>
                <p:nvPr/>
              </p:nvSpPr>
              <p:spPr>
                <a:xfrm>
                  <a:off x="626160" y="1170449"/>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5" name="Smiley Face 134"/>
                <p:cNvSpPr/>
                <p:nvPr/>
              </p:nvSpPr>
              <p:spPr>
                <a:xfrm>
                  <a:off x="1254650" y="1170449"/>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6" name="Smiley Face 135"/>
                <p:cNvSpPr/>
                <p:nvPr/>
              </p:nvSpPr>
              <p:spPr>
                <a:xfrm>
                  <a:off x="1924195" y="1447775"/>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7" name="Smiley Face 136"/>
                <p:cNvSpPr/>
                <p:nvPr/>
              </p:nvSpPr>
              <p:spPr>
                <a:xfrm>
                  <a:off x="1576330" y="144365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8" name="Smiley Face 137"/>
                <p:cNvSpPr/>
                <p:nvPr/>
              </p:nvSpPr>
              <p:spPr>
                <a:xfrm>
                  <a:off x="944144" y="144365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39" name="Smiley Face 138"/>
                <p:cNvSpPr/>
                <p:nvPr/>
              </p:nvSpPr>
              <p:spPr>
                <a:xfrm>
                  <a:off x="626160" y="144365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40" name="Smiley Face 139"/>
                <p:cNvSpPr/>
                <p:nvPr/>
              </p:nvSpPr>
              <p:spPr>
                <a:xfrm>
                  <a:off x="1254650" y="144365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41" name="Smiley Face 140"/>
                <p:cNvSpPr/>
                <p:nvPr/>
              </p:nvSpPr>
              <p:spPr>
                <a:xfrm>
                  <a:off x="1924195" y="1731715"/>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42" name="Smiley Face 141"/>
                <p:cNvSpPr/>
                <p:nvPr/>
              </p:nvSpPr>
              <p:spPr>
                <a:xfrm>
                  <a:off x="1576330" y="172759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43" name="Smiley Face 142"/>
                <p:cNvSpPr/>
                <p:nvPr/>
              </p:nvSpPr>
              <p:spPr>
                <a:xfrm>
                  <a:off x="944144" y="172759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44" name="Smiley Face 143"/>
                <p:cNvSpPr/>
                <p:nvPr/>
              </p:nvSpPr>
              <p:spPr>
                <a:xfrm>
                  <a:off x="626160" y="172759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45" name="Smiley Face 144"/>
                <p:cNvSpPr/>
                <p:nvPr/>
              </p:nvSpPr>
              <p:spPr>
                <a:xfrm>
                  <a:off x="1254650" y="172759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146" name="Smiley Face 145"/>
                <p:cNvSpPr/>
                <p:nvPr/>
              </p:nvSpPr>
              <p:spPr>
                <a:xfrm>
                  <a:off x="6833976" y="92133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47" name="Smiley Face 146"/>
                <p:cNvSpPr/>
                <p:nvPr/>
              </p:nvSpPr>
              <p:spPr>
                <a:xfrm>
                  <a:off x="6486112" y="91721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48" name="Smiley Face 147"/>
                <p:cNvSpPr/>
                <p:nvPr/>
              </p:nvSpPr>
              <p:spPr>
                <a:xfrm>
                  <a:off x="5853926" y="91721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49" name="Smiley Face 148"/>
                <p:cNvSpPr/>
                <p:nvPr/>
              </p:nvSpPr>
              <p:spPr>
                <a:xfrm>
                  <a:off x="5535942" y="91721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0" name="Smiley Face 149"/>
                <p:cNvSpPr/>
                <p:nvPr/>
              </p:nvSpPr>
              <p:spPr>
                <a:xfrm>
                  <a:off x="6164432" y="91721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nvGrpSpPr>
                <p:cNvPr id="151" name="Group 150"/>
                <p:cNvGrpSpPr/>
                <p:nvPr/>
              </p:nvGrpSpPr>
              <p:grpSpPr>
                <a:xfrm>
                  <a:off x="5537809" y="1189329"/>
                  <a:ext cx="1556165" cy="200607"/>
                  <a:chOff x="122903" y="1502390"/>
                  <a:chExt cx="2044978" cy="339795"/>
                </a:xfrm>
              </p:grpSpPr>
              <p:sp>
                <p:nvSpPr>
                  <p:cNvPr id="162" name="Smiley Face 161"/>
                  <p:cNvSpPr/>
                  <p:nvPr/>
                </p:nvSpPr>
                <p:spPr>
                  <a:xfrm>
                    <a:off x="1828668" y="1509378"/>
                    <a:ext cx="339213" cy="332807"/>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63" name="Smiley Face 162"/>
                  <p:cNvSpPr/>
                  <p:nvPr/>
                </p:nvSpPr>
                <p:spPr>
                  <a:xfrm>
                    <a:off x="1371535" y="1502390"/>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64" name="Smiley Face 163"/>
                  <p:cNvSpPr/>
                  <p:nvPr/>
                </p:nvSpPr>
                <p:spPr>
                  <a:xfrm>
                    <a:off x="540771" y="1502398"/>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65" name="Smiley Face 164"/>
                  <p:cNvSpPr/>
                  <p:nvPr/>
                </p:nvSpPr>
                <p:spPr>
                  <a:xfrm>
                    <a:off x="122903" y="1502394"/>
                    <a:ext cx="339212" cy="332810"/>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66" name="Smiley Face 165"/>
                  <p:cNvSpPr/>
                  <p:nvPr/>
                </p:nvSpPr>
                <p:spPr>
                  <a:xfrm>
                    <a:off x="948810" y="1502394"/>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sp>
              <p:nvSpPr>
                <p:cNvPr id="152" name="Smiley Face 151"/>
                <p:cNvSpPr/>
                <p:nvPr/>
              </p:nvSpPr>
              <p:spPr>
                <a:xfrm>
                  <a:off x="6835844" y="146665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3" name="Smiley Face 152"/>
                <p:cNvSpPr/>
                <p:nvPr/>
              </p:nvSpPr>
              <p:spPr>
                <a:xfrm>
                  <a:off x="6487979" y="14625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4" name="Smiley Face 153"/>
                <p:cNvSpPr/>
                <p:nvPr/>
              </p:nvSpPr>
              <p:spPr>
                <a:xfrm>
                  <a:off x="5855793" y="14625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5" name="Smiley Face 154"/>
                <p:cNvSpPr/>
                <p:nvPr/>
              </p:nvSpPr>
              <p:spPr>
                <a:xfrm>
                  <a:off x="5537809" y="14625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6" name="Smiley Face 155"/>
                <p:cNvSpPr/>
                <p:nvPr/>
              </p:nvSpPr>
              <p:spPr>
                <a:xfrm>
                  <a:off x="6166299" y="14625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7" name="Smiley Face 156"/>
                <p:cNvSpPr/>
                <p:nvPr/>
              </p:nvSpPr>
              <p:spPr>
                <a:xfrm>
                  <a:off x="6835844" y="1750597"/>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8" name="Smiley Face 157"/>
                <p:cNvSpPr/>
                <p:nvPr/>
              </p:nvSpPr>
              <p:spPr>
                <a:xfrm>
                  <a:off x="6487979" y="174647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59" name="Smiley Face 158"/>
                <p:cNvSpPr/>
                <p:nvPr/>
              </p:nvSpPr>
              <p:spPr>
                <a:xfrm>
                  <a:off x="5855793" y="174647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60" name="Smiley Face 159"/>
                <p:cNvSpPr/>
                <p:nvPr/>
              </p:nvSpPr>
              <p:spPr>
                <a:xfrm>
                  <a:off x="5537809" y="174647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61" name="Smiley Face 160"/>
                <p:cNvSpPr/>
                <p:nvPr/>
              </p:nvSpPr>
              <p:spPr>
                <a:xfrm>
                  <a:off x="6166299" y="174647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grpSp>
            <p:nvGrpSpPr>
              <p:cNvPr id="167" name="Group 166"/>
              <p:cNvGrpSpPr/>
              <p:nvPr/>
            </p:nvGrpSpPr>
            <p:grpSpPr>
              <a:xfrm>
                <a:off x="1013830" y="2570772"/>
                <a:ext cx="6531182" cy="898697"/>
                <a:chOff x="624293" y="898333"/>
                <a:chExt cx="6469681" cy="1061042"/>
              </a:xfrm>
            </p:grpSpPr>
            <p:sp>
              <p:nvSpPr>
                <p:cNvPr id="168" name="Smiley Face 167"/>
                <p:cNvSpPr/>
                <p:nvPr/>
              </p:nvSpPr>
              <p:spPr>
                <a:xfrm>
                  <a:off x="3564565" y="914752"/>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69" name="Smiley Face 168"/>
                <p:cNvSpPr/>
                <p:nvPr/>
              </p:nvSpPr>
              <p:spPr>
                <a:xfrm>
                  <a:off x="3216700" y="91062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0" name="Smiley Face 169"/>
                <p:cNvSpPr/>
                <p:nvPr/>
              </p:nvSpPr>
              <p:spPr>
                <a:xfrm>
                  <a:off x="2584514" y="91062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1" name="Smiley Face 170"/>
                <p:cNvSpPr/>
                <p:nvPr/>
              </p:nvSpPr>
              <p:spPr>
                <a:xfrm>
                  <a:off x="2266530" y="91062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2" name="Smiley Face 171"/>
                <p:cNvSpPr/>
                <p:nvPr/>
              </p:nvSpPr>
              <p:spPr>
                <a:xfrm>
                  <a:off x="2895020" y="910629"/>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3" name="Smiley Face 172"/>
                <p:cNvSpPr/>
                <p:nvPr/>
              </p:nvSpPr>
              <p:spPr>
                <a:xfrm>
                  <a:off x="3566432" y="118686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4" name="Smiley Face 173"/>
                <p:cNvSpPr/>
                <p:nvPr/>
              </p:nvSpPr>
              <p:spPr>
                <a:xfrm>
                  <a:off x="3218567" y="118274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5" name="Smiley Face 174"/>
                <p:cNvSpPr/>
                <p:nvPr/>
              </p:nvSpPr>
              <p:spPr>
                <a:xfrm>
                  <a:off x="2586381" y="118274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6" name="Smiley Face 175"/>
                <p:cNvSpPr/>
                <p:nvPr/>
              </p:nvSpPr>
              <p:spPr>
                <a:xfrm>
                  <a:off x="2268397" y="118274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7" name="Smiley Face 176"/>
                <p:cNvSpPr/>
                <p:nvPr/>
              </p:nvSpPr>
              <p:spPr>
                <a:xfrm>
                  <a:off x="2896887" y="118274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8" name="Smiley Face 177"/>
                <p:cNvSpPr/>
                <p:nvPr/>
              </p:nvSpPr>
              <p:spPr>
                <a:xfrm>
                  <a:off x="3566432" y="146007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79" name="Smiley Face 178"/>
                <p:cNvSpPr/>
                <p:nvPr/>
              </p:nvSpPr>
              <p:spPr>
                <a:xfrm>
                  <a:off x="3218567" y="145594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0" name="Smiley Face 179"/>
                <p:cNvSpPr/>
                <p:nvPr/>
              </p:nvSpPr>
              <p:spPr>
                <a:xfrm>
                  <a:off x="2586381" y="145594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1" name="Smiley Face 180"/>
                <p:cNvSpPr/>
                <p:nvPr/>
              </p:nvSpPr>
              <p:spPr>
                <a:xfrm>
                  <a:off x="2268397" y="145594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2" name="Smiley Face 181"/>
                <p:cNvSpPr/>
                <p:nvPr/>
              </p:nvSpPr>
              <p:spPr>
                <a:xfrm>
                  <a:off x="2896887" y="145594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3" name="Smiley Face 182"/>
                <p:cNvSpPr/>
                <p:nvPr/>
              </p:nvSpPr>
              <p:spPr>
                <a:xfrm>
                  <a:off x="3566432" y="174401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4" name="Smiley Face 183"/>
                <p:cNvSpPr/>
                <p:nvPr/>
              </p:nvSpPr>
              <p:spPr>
                <a:xfrm>
                  <a:off x="3218567" y="173988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5" name="Smiley Face 184"/>
                <p:cNvSpPr/>
                <p:nvPr/>
              </p:nvSpPr>
              <p:spPr>
                <a:xfrm>
                  <a:off x="2586381" y="173988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6" name="Smiley Face 185"/>
                <p:cNvSpPr/>
                <p:nvPr/>
              </p:nvSpPr>
              <p:spPr>
                <a:xfrm>
                  <a:off x="2268397" y="173988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7" name="Smiley Face 186"/>
                <p:cNvSpPr/>
                <p:nvPr/>
              </p:nvSpPr>
              <p:spPr>
                <a:xfrm>
                  <a:off x="2896887" y="173988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8" name="Smiley Face 187"/>
                <p:cNvSpPr/>
                <p:nvPr/>
              </p:nvSpPr>
              <p:spPr>
                <a:xfrm>
                  <a:off x="5196408" y="9336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89" name="Smiley Face 188"/>
                <p:cNvSpPr/>
                <p:nvPr/>
              </p:nvSpPr>
              <p:spPr>
                <a:xfrm>
                  <a:off x="4848543" y="92951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0" name="Smiley Face 189"/>
                <p:cNvSpPr/>
                <p:nvPr/>
              </p:nvSpPr>
              <p:spPr>
                <a:xfrm>
                  <a:off x="4216357" y="92951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1" name="Smiley Face 190"/>
                <p:cNvSpPr/>
                <p:nvPr/>
              </p:nvSpPr>
              <p:spPr>
                <a:xfrm>
                  <a:off x="3898373" y="92951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2" name="Smiley Face 191"/>
                <p:cNvSpPr/>
                <p:nvPr/>
              </p:nvSpPr>
              <p:spPr>
                <a:xfrm>
                  <a:off x="4526863" y="929511"/>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3" name="Smiley Face 192"/>
                <p:cNvSpPr/>
                <p:nvPr/>
              </p:nvSpPr>
              <p:spPr>
                <a:xfrm>
                  <a:off x="5198275" y="120575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4" name="Smiley Face 193"/>
                <p:cNvSpPr/>
                <p:nvPr/>
              </p:nvSpPr>
              <p:spPr>
                <a:xfrm>
                  <a:off x="4850410" y="120162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5" name="Smiley Face 194"/>
                <p:cNvSpPr/>
                <p:nvPr/>
              </p:nvSpPr>
              <p:spPr>
                <a:xfrm>
                  <a:off x="4218224" y="120162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6" name="Smiley Face 195"/>
                <p:cNvSpPr/>
                <p:nvPr/>
              </p:nvSpPr>
              <p:spPr>
                <a:xfrm>
                  <a:off x="3900240" y="1201627"/>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7" name="Smiley Face 196"/>
                <p:cNvSpPr/>
                <p:nvPr/>
              </p:nvSpPr>
              <p:spPr>
                <a:xfrm>
                  <a:off x="4528730" y="120162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8" name="Smiley Face 197"/>
                <p:cNvSpPr/>
                <p:nvPr/>
              </p:nvSpPr>
              <p:spPr>
                <a:xfrm>
                  <a:off x="5198275" y="1478953"/>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99" name="Smiley Face 198"/>
                <p:cNvSpPr/>
                <p:nvPr/>
              </p:nvSpPr>
              <p:spPr>
                <a:xfrm>
                  <a:off x="4850410" y="147483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0" name="Smiley Face 199"/>
                <p:cNvSpPr/>
                <p:nvPr/>
              </p:nvSpPr>
              <p:spPr>
                <a:xfrm>
                  <a:off x="4218224" y="147483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1" name="Smiley Face 200"/>
                <p:cNvSpPr/>
                <p:nvPr/>
              </p:nvSpPr>
              <p:spPr>
                <a:xfrm>
                  <a:off x="3900240" y="147483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2" name="Smiley Face 201"/>
                <p:cNvSpPr/>
                <p:nvPr/>
              </p:nvSpPr>
              <p:spPr>
                <a:xfrm>
                  <a:off x="4528730" y="147483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3" name="Smiley Face 202"/>
                <p:cNvSpPr/>
                <p:nvPr/>
              </p:nvSpPr>
              <p:spPr>
                <a:xfrm>
                  <a:off x="5198275" y="1762893"/>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4" name="Smiley Face 203"/>
                <p:cNvSpPr/>
                <p:nvPr/>
              </p:nvSpPr>
              <p:spPr>
                <a:xfrm>
                  <a:off x="4850410" y="175877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5" name="Smiley Face 204"/>
                <p:cNvSpPr/>
                <p:nvPr/>
              </p:nvSpPr>
              <p:spPr>
                <a:xfrm>
                  <a:off x="4218224" y="175877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6" name="Smiley Face 205"/>
                <p:cNvSpPr/>
                <p:nvPr/>
              </p:nvSpPr>
              <p:spPr>
                <a:xfrm>
                  <a:off x="3900240" y="175877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7" name="Smiley Face 206"/>
                <p:cNvSpPr/>
                <p:nvPr/>
              </p:nvSpPr>
              <p:spPr>
                <a:xfrm>
                  <a:off x="4528730" y="1758770"/>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08" name="Smiley Face 207"/>
                <p:cNvSpPr/>
                <p:nvPr/>
              </p:nvSpPr>
              <p:spPr>
                <a:xfrm>
                  <a:off x="1922328" y="902456"/>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09" name="Smiley Face 208"/>
                <p:cNvSpPr/>
                <p:nvPr/>
              </p:nvSpPr>
              <p:spPr>
                <a:xfrm>
                  <a:off x="1574463" y="898333"/>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0" name="Smiley Face 209"/>
                <p:cNvSpPr/>
                <p:nvPr/>
              </p:nvSpPr>
              <p:spPr>
                <a:xfrm>
                  <a:off x="942277" y="898333"/>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1" name="Smiley Face 210"/>
                <p:cNvSpPr/>
                <p:nvPr/>
              </p:nvSpPr>
              <p:spPr>
                <a:xfrm>
                  <a:off x="624293" y="898333"/>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2" name="Smiley Face 211"/>
                <p:cNvSpPr/>
                <p:nvPr/>
              </p:nvSpPr>
              <p:spPr>
                <a:xfrm>
                  <a:off x="1252783" y="898333"/>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3" name="Smiley Face 212"/>
                <p:cNvSpPr/>
                <p:nvPr/>
              </p:nvSpPr>
              <p:spPr>
                <a:xfrm>
                  <a:off x="1924195" y="117457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4" name="Smiley Face 213"/>
                <p:cNvSpPr/>
                <p:nvPr/>
              </p:nvSpPr>
              <p:spPr>
                <a:xfrm>
                  <a:off x="1576330" y="1170449"/>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5" name="Smiley Face 214"/>
                <p:cNvSpPr/>
                <p:nvPr/>
              </p:nvSpPr>
              <p:spPr>
                <a:xfrm>
                  <a:off x="944144" y="1170449"/>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6" name="Smiley Face 215"/>
                <p:cNvSpPr/>
                <p:nvPr/>
              </p:nvSpPr>
              <p:spPr>
                <a:xfrm>
                  <a:off x="626160" y="1170449"/>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7" name="Smiley Face 216"/>
                <p:cNvSpPr/>
                <p:nvPr/>
              </p:nvSpPr>
              <p:spPr>
                <a:xfrm>
                  <a:off x="1254650" y="1170449"/>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8" name="Smiley Face 217"/>
                <p:cNvSpPr/>
                <p:nvPr/>
              </p:nvSpPr>
              <p:spPr>
                <a:xfrm>
                  <a:off x="1924195" y="1447775"/>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19" name="Smiley Face 218"/>
                <p:cNvSpPr/>
                <p:nvPr/>
              </p:nvSpPr>
              <p:spPr>
                <a:xfrm>
                  <a:off x="1576330" y="144365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0" name="Smiley Face 219"/>
                <p:cNvSpPr/>
                <p:nvPr/>
              </p:nvSpPr>
              <p:spPr>
                <a:xfrm>
                  <a:off x="944144" y="144365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1" name="Smiley Face 220"/>
                <p:cNvSpPr/>
                <p:nvPr/>
              </p:nvSpPr>
              <p:spPr>
                <a:xfrm>
                  <a:off x="626160" y="144365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2" name="Smiley Face 221"/>
                <p:cNvSpPr/>
                <p:nvPr/>
              </p:nvSpPr>
              <p:spPr>
                <a:xfrm>
                  <a:off x="1254650" y="144365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3" name="Smiley Face 222"/>
                <p:cNvSpPr/>
                <p:nvPr/>
              </p:nvSpPr>
              <p:spPr>
                <a:xfrm>
                  <a:off x="1924195" y="1731715"/>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4" name="Smiley Face 223"/>
                <p:cNvSpPr/>
                <p:nvPr/>
              </p:nvSpPr>
              <p:spPr>
                <a:xfrm>
                  <a:off x="1576330" y="172759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5" name="Smiley Face 224"/>
                <p:cNvSpPr/>
                <p:nvPr/>
              </p:nvSpPr>
              <p:spPr>
                <a:xfrm>
                  <a:off x="944144" y="172759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6" name="Smiley Face 225"/>
                <p:cNvSpPr/>
                <p:nvPr/>
              </p:nvSpPr>
              <p:spPr>
                <a:xfrm>
                  <a:off x="626160" y="172759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7" name="Smiley Face 226"/>
                <p:cNvSpPr/>
                <p:nvPr/>
              </p:nvSpPr>
              <p:spPr>
                <a:xfrm>
                  <a:off x="1254650" y="1727592"/>
                  <a:ext cx="258130" cy="196482"/>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28" name="Smiley Face 227"/>
                <p:cNvSpPr/>
                <p:nvPr/>
              </p:nvSpPr>
              <p:spPr>
                <a:xfrm>
                  <a:off x="6833976" y="921338"/>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29" name="Smiley Face 228"/>
                <p:cNvSpPr/>
                <p:nvPr/>
              </p:nvSpPr>
              <p:spPr>
                <a:xfrm>
                  <a:off x="6486112" y="91721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0" name="Smiley Face 229"/>
                <p:cNvSpPr/>
                <p:nvPr/>
              </p:nvSpPr>
              <p:spPr>
                <a:xfrm>
                  <a:off x="5853926" y="91721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1" name="Smiley Face 230"/>
                <p:cNvSpPr/>
                <p:nvPr/>
              </p:nvSpPr>
              <p:spPr>
                <a:xfrm>
                  <a:off x="5535942" y="91721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2" name="Smiley Face 231"/>
                <p:cNvSpPr/>
                <p:nvPr/>
              </p:nvSpPr>
              <p:spPr>
                <a:xfrm>
                  <a:off x="6164432" y="917215"/>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nvGrpSpPr>
                <p:cNvPr id="233" name="Group 232"/>
                <p:cNvGrpSpPr/>
                <p:nvPr/>
              </p:nvGrpSpPr>
              <p:grpSpPr>
                <a:xfrm>
                  <a:off x="5537809" y="1189329"/>
                  <a:ext cx="1556165" cy="200607"/>
                  <a:chOff x="122903" y="1502390"/>
                  <a:chExt cx="2044978" cy="339795"/>
                </a:xfrm>
              </p:grpSpPr>
              <p:sp>
                <p:nvSpPr>
                  <p:cNvPr id="244" name="Smiley Face 243"/>
                  <p:cNvSpPr/>
                  <p:nvPr/>
                </p:nvSpPr>
                <p:spPr>
                  <a:xfrm>
                    <a:off x="1828668" y="1509378"/>
                    <a:ext cx="339213" cy="332807"/>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5" name="Smiley Face 244"/>
                  <p:cNvSpPr/>
                  <p:nvPr/>
                </p:nvSpPr>
                <p:spPr>
                  <a:xfrm>
                    <a:off x="1371535" y="1502390"/>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6" name="Smiley Face 245"/>
                  <p:cNvSpPr/>
                  <p:nvPr/>
                </p:nvSpPr>
                <p:spPr>
                  <a:xfrm>
                    <a:off x="540770" y="1502396"/>
                    <a:ext cx="339212" cy="332810"/>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7" name="Smiley Face 246"/>
                  <p:cNvSpPr/>
                  <p:nvPr/>
                </p:nvSpPr>
                <p:spPr>
                  <a:xfrm>
                    <a:off x="122903"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8" name="Smiley Face 247"/>
                  <p:cNvSpPr/>
                  <p:nvPr/>
                </p:nvSpPr>
                <p:spPr>
                  <a:xfrm>
                    <a:off x="948811" y="1502398"/>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sp>
              <p:nvSpPr>
                <p:cNvPr id="234" name="Smiley Face 233"/>
                <p:cNvSpPr/>
                <p:nvPr/>
              </p:nvSpPr>
              <p:spPr>
                <a:xfrm>
                  <a:off x="6835844" y="1466656"/>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5" name="Smiley Face 234"/>
                <p:cNvSpPr/>
                <p:nvPr/>
              </p:nvSpPr>
              <p:spPr>
                <a:xfrm>
                  <a:off x="6487979" y="14625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6" name="Smiley Face 235"/>
                <p:cNvSpPr/>
                <p:nvPr/>
              </p:nvSpPr>
              <p:spPr>
                <a:xfrm>
                  <a:off x="5855793" y="14625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7" name="Smiley Face 236"/>
                <p:cNvSpPr/>
                <p:nvPr/>
              </p:nvSpPr>
              <p:spPr>
                <a:xfrm>
                  <a:off x="5537809" y="14625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8" name="Smiley Face 237"/>
                <p:cNvSpPr/>
                <p:nvPr/>
              </p:nvSpPr>
              <p:spPr>
                <a:xfrm>
                  <a:off x="6166299" y="146253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39" name="Smiley Face 238"/>
                <p:cNvSpPr/>
                <p:nvPr/>
              </p:nvSpPr>
              <p:spPr>
                <a:xfrm>
                  <a:off x="6835844" y="1750597"/>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0" name="Smiley Face 239"/>
                <p:cNvSpPr/>
                <p:nvPr/>
              </p:nvSpPr>
              <p:spPr>
                <a:xfrm>
                  <a:off x="6487979" y="174647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1" name="Smiley Face 240"/>
                <p:cNvSpPr/>
                <p:nvPr/>
              </p:nvSpPr>
              <p:spPr>
                <a:xfrm>
                  <a:off x="5855793" y="174647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2" name="Smiley Face 241"/>
                <p:cNvSpPr/>
                <p:nvPr/>
              </p:nvSpPr>
              <p:spPr>
                <a:xfrm>
                  <a:off x="5537809" y="174647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43" name="Smiley Face 242"/>
                <p:cNvSpPr/>
                <p:nvPr/>
              </p:nvSpPr>
              <p:spPr>
                <a:xfrm>
                  <a:off x="6166299" y="1746474"/>
                  <a:ext cx="258130" cy="196482"/>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grpSp>
            <p:nvGrpSpPr>
              <p:cNvPr id="250" name="Group 249"/>
              <p:cNvGrpSpPr/>
              <p:nvPr/>
            </p:nvGrpSpPr>
            <p:grpSpPr>
              <a:xfrm>
                <a:off x="1013830" y="4434498"/>
                <a:ext cx="6531182" cy="658201"/>
                <a:chOff x="1013830" y="1616814"/>
                <a:chExt cx="6531182" cy="658201"/>
              </a:xfrm>
            </p:grpSpPr>
            <p:sp>
              <p:nvSpPr>
                <p:cNvPr id="251" name="Smiley Face 250"/>
                <p:cNvSpPr/>
                <p:nvPr/>
              </p:nvSpPr>
              <p:spPr>
                <a:xfrm>
                  <a:off x="3982052" y="163072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2" name="Smiley Face 251"/>
                <p:cNvSpPr/>
                <p:nvPr/>
              </p:nvSpPr>
              <p:spPr>
                <a:xfrm>
                  <a:off x="3630881"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3" name="Smiley Face 252"/>
                <p:cNvSpPr/>
                <p:nvPr/>
              </p:nvSpPr>
              <p:spPr>
                <a:xfrm>
                  <a:off x="2992685"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4" name="Smiley Face 253"/>
                <p:cNvSpPr/>
                <p:nvPr/>
              </p:nvSpPr>
              <p:spPr>
                <a:xfrm>
                  <a:off x="2671678"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5" name="Smiley Face 254"/>
                <p:cNvSpPr/>
                <p:nvPr/>
              </p:nvSpPr>
              <p:spPr>
                <a:xfrm>
                  <a:off x="3306143"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6" name="Smiley Face 255"/>
                <p:cNvSpPr/>
                <p:nvPr/>
              </p:nvSpPr>
              <p:spPr>
                <a:xfrm>
                  <a:off x="3983937" y="18612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7" name="Smiley Face 256"/>
                <p:cNvSpPr/>
                <p:nvPr/>
              </p:nvSpPr>
              <p:spPr>
                <a:xfrm>
                  <a:off x="3632765" y="185770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8" name="Smiley Face 257"/>
                <p:cNvSpPr/>
                <p:nvPr/>
              </p:nvSpPr>
              <p:spPr>
                <a:xfrm>
                  <a:off x="2994570" y="185770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59" name="Smiley Face 258"/>
                <p:cNvSpPr/>
                <p:nvPr/>
              </p:nvSpPr>
              <p:spPr>
                <a:xfrm>
                  <a:off x="2673563" y="185770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0" name="Smiley Face 259"/>
                <p:cNvSpPr/>
                <p:nvPr/>
              </p:nvSpPr>
              <p:spPr>
                <a:xfrm>
                  <a:off x="3308027" y="185770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1" name="Smiley Face 260"/>
                <p:cNvSpPr/>
                <p:nvPr/>
              </p:nvSpPr>
              <p:spPr>
                <a:xfrm>
                  <a:off x="3983937" y="2092603"/>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2" name="Smiley Face 261"/>
                <p:cNvSpPr/>
                <p:nvPr/>
              </p:nvSpPr>
              <p:spPr>
                <a:xfrm>
                  <a:off x="3632765" y="208911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3" name="Smiley Face 262"/>
                <p:cNvSpPr/>
                <p:nvPr/>
              </p:nvSpPr>
              <p:spPr>
                <a:xfrm>
                  <a:off x="2994570" y="208911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4" name="Smiley Face 263"/>
                <p:cNvSpPr/>
                <p:nvPr/>
              </p:nvSpPr>
              <p:spPr>
                <a:xfrm>
                  <a:off x="2673563" y="208911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5" name="Smiley Face 264"/>
                <p:cNvSpPr/>
                <p:nvPr/>
              </p:nvSpPr>
              <p:spPr>
                <a:xfrm>
                  <a:off x="3308027" y="208911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6" name="Smiley Face 265"/>
                <p:cNvSpPr/>
                <p:nvPr/>
              </p:nvSpPr>
              <p:spPr>
                <a:xfrm>
                  <a:off x="5629408" y="164671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7" name="Smiley Face 266"/>
                <p:cNvSpPr/>
                <p:nvPr/>
              </p:nvSpPr>
              <p:spPr>
                <a:xfrm>
                  <a:off x="5278236"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8" name="Smiley Face 267"/>
                <p:cNvSpPr/>
                <p:nvPr/>
              </p:nvSpPr>
              <p:spPr>
                <a:xfrm>
                  <a:off x="4640040"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69" name="Smiley Face 268"/>
                <p:cNvSpPr/>
                <p:nvPr/>
              </p:nvSpPr>
              <p:spPr>
                <a:xfrm>
                  <a:off x="4319034"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0" name="Smiley Face 269"/>
                <p:cNvSpPr/>
                <p:nvPr/>
              </p:nvSpPr>
              <p:spPr>
                <a:xfrm>
                  <a:off x="4953498"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1" name="Smiley Face 270"/>
                <p:cNvSpPr/>
                <p:nvPr/>
              </p:nvSpPr>
              <p:spPr>
                <a:xfrm>
                  <a:off x="5631292" y="1877195"/>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2" name="Smiley Face 271"/>
                <p:cNvSpPr/>
                <p:nvPr/>
              </p:nvSpPr>
              <p:spPr>
                <a:xfrm>
                  <a:off x="5280121" y="18737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3" name="Smiley Face 272"/>
                <p:cNvSpPr/>
                <p:nvPr/>
              </p:nvSpPr>
              <p:spPr>
                <a:xfrm>
                  <a:off x="4641925" y="18737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4" name="Smiley Face 273"/>
                <p:cNvSpPr/>
                <p:nvPr/>
              </p:nvSpPr>
              <p:spPr>
                <a:xfrm>
                  <a:off x="4320918" y="18737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5" name="Smiley Face 274"/>
                <p:cNvSpPr/>
                <p:nvPr/>
              </p:nvSpPr>
              <p:spPr>
                <a:xfrm>
                  <a:off x="4955383" y="187370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6" name="Smiley Face 275"/>
                <p:cNvSpPr/>
                <p:nvPr/>
              </p:nvSpPr>
              <p:spPr>
                <a:xfrm>
                  <a:off x="5631292" y="2108596"/>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7" name="Smiley Face 276"/>
                <p:cNvSpPr/>
                <p:nvPr/>
              </p:nvSpPr>
              <p:spPr>
                <a:xfrm>
                  <a:off x="5280121" y="210510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8" name="Smiley Face 277"/>
                <p:cNvSpPr/>
                <p:nvPr/>
              </p:nvSpPr>
              <p:spPr>
                <a:xfrm>
                  <a:off x="4641925" y="210510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79" name="Smiley Face 278"/>
                <p:cNvSpPr/>
                <p:nvPr/>
              </p:nvSpPr>
              <p:spPr>
                <a:xfrm>
                  <a:off x="4320918" y="210510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80" name="Smiley Face 279"/>
                <p:cNvSpPr/>
                <p:nvPr/>
              </p:nvSpPr>
              <p:spPr>
                <a:xfrm>
                  <a:off x="4955383" y="2105104"/>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81" name="Smiley Face 280"/>
                <p:cNvSpPr/>
                <p:nvPr/>
              </p:nvSpPr>
              <p:spPr>
                <a:xfrm>
                  <a:off x="2324204" y="162030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82" name="Smiley Face 281"/>
                <p:cNvSpPr/>
                <p:nvPr/>
              </p:nvSpPr>
              <p:spPr>
                <a:xfrm>
                  <a:off x="1973032"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83" name="Smiley Face 282"/>
                <p:cNvSpPr/>
                <p:nvPr/>
              </p:nvSpPr>
              <p:spPr>
                <a:xfrm>
                  <a:off x="1334837"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84" name="Smiley Face 283"/>
                <p:cNvSpPr/>
                <p:nvPr/>
              </p:nvSpPr>
              <p:spPr>
                <a:xfrm>
                  <a:off x="1013830"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85" name="Smiley Face 284"/>
                <p:cNvSpPr/>
                <p:nvPr/>
              </p:nvSpPr>
              <p:spPr>
                <a:xfrm>
                  <a:off x="1648294"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86" name="Smiley Face 285"/>
                <p:cNvSpPr/>
                <p:nvPr/>
              </p:nvSpPr>
              <p:spPr>
                <a:xfrm>
                  <a:off x="2326089" y="1850787"/>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87" name="Smiley Face 286"/>
                <p:cNvSpPr/>
                <p:nvPr/>
              </p:nvSpPr>
              <p:spPr>
                <a:xfrm>
                  <a:off x="1974917" y="1847295"/>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88" name="Smiley Face 287"/>
                <p:cNvSpPr/>
                <p:nvPr/>
              </p:nvSpPr>
              <p:spPr>
                <a:xfrm>
                  <a:off x="1336722" y="1847295"/>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89" name="Smiley Face 288"/>
                <p:cNvSpPr/>
                <p:nvPr/>
              </p:nvSpPr>
              <p:spPr>
                <a:xfrm>
                  <a:off x="1015715" y="1847295"/>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90" name="Smiley Face 289"/>
                <p:cNvSpPr/>
                <p:nvPr/>
              </p:nvSpPr>
              <p:spPr>
                <a:xfrm>
                  <a:off x="1650179" y="1847295"/>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91" name="Smiley Face 290"/>
                <p:cNvSpPr/>
                <p:nvPr/>
              </p:nvSpPr>
              <p:spPr>
                <a:xfrm>
                  <a:off x="2326089" y="2082188"/>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92" name="Smiley Face 291"/>
                <p:cNvSpPr/>
                <p:nvPr/>
              </p:nvSpPr>
              <p:spPr>
                <a:xfrm>
                  <a:off x="1974917" y="207869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93" name="Smiley Face 292"/>
                <p:cNvSpPr/>
                <p:nvPr/>
              </p:nvSpPr>
              <p:spPr>
                <a:xfrm>
                  <a:off x="1336722" y="207869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94" name="Smiley Face 293"/>
                <p:cNvSpPr/>
                <p:nvPr/>
              </p:nvSpPr>
              <p:spPr>
                <a:xfrm>
                  <a:off x="1015715" y="207869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95" name="Smiley Face 294"/>
                <p:cNvSpPr/>
                <p:nvPr/>
              </p:nvSpPr>
              <p:spPr>
                <a:xfrm>
                  <a:off x="1650179" y="207869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296" name="Smiley Face 295"/>
                <p:cNvSpPr/>
                <p:nvPr/>
              </p:nvSpPr>
              <p:spPr>
                <a:xfrm>
                  <a:off x="7282543" y="163629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97" name="Smiley Face 296"/>
                <p:cNvSpPr/>
                <p:nvPr/>
              </p:nvSpPr>
              <p:spPr>
                <a:xfrm>
                  <a:off x="6931372" y="16328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98" name="Smiley Face 297"/>
                <p:cNvSpPr/>
                <p:nvPr/>
              </p:nvSpPr>
              <p:spPr>
                <a:xfrm>
                  <a:off x="6293176" y="16328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299" name="Smiley Face 298"/>
                <p:cNvSpPr/>
                <p:nvPr/>
              </p:nvSpPr>
              <p:spPr>
                <a:xfrm>
                  <a:off x="5972169" y="16328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00" name="Smiley Face 299"/>
                <p:cNvSpPr/>
                <p:nvPr/>
              </p:nvSpPr>
              <p:spPr>
                <a:xfrm>
                  <a:off x="6606634" y="1632807"/>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nvGrpSpPr>
                <p:cNvPr id="301" name="Group 300"/>
                <p:cNvGrpSpPr/>
                <p:nvPr/>
              </p:nvGrpSpPr>
              <p:grpSpPr>
                <a:xfrm>
                  <a:off x="5974054" y="1863287"/>
                  <a:ext cx="1570958" cy="169913"/>
                  <a:chOff x="122903" y="1502393"/>
                  <a:chExt cx="2044979" cy="339796"/>
                </a:xfrm>
              </p:grpSpPr>
              <p:sp>
                <p:nvSpPr>
                  <p:cNvPr id="307" name="Smiley Face 306"/>
                  <p:cNvSpPr/>
                  <p:nvPr/>
                </p:nvSpPr>
                <p:spPr>
                  <a:xfrm>
                    <a:off x="1828669" y="1509380"/>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08" name="Smiley Face 307"/>
                  <p:cNvSpPr/>
                  <p:nvPr/>
                </p:nvSpPr>
                <p:spPr>
                  <a:xfrm>
                    <a:off x="1371535" y="1502393"/>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09" name="Smiley Face 308"/>
                  <p:cNvSpPr/>
                  <p:nvPr/>
                </p:nvSpPr>
                <p:spPr>
                  <a:xfrm>
                    <a:off x="540771"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10" name="Smiley Face 309"/>
                  <p:cNvSpPr/>
                  <p:nvPr/>
                </p:nvSpPr>
                <p:spPr>
                  <a:xfrm>
                    <a:off x="122903"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11" name="Smiley Face 310"/>
                  <p:cNvSpPr/>
                  <p:nvPr/>
                </p:nvSpPr>
                <p:spPr>
                  <a:xfrm>
                    <a:off x="948811"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sp>
              <p:nvSpPr>
                <p:cNvPr id="302" name="Smiley Face 301"/>
                <p:cNvSpPr/>
                <p:nvPr/>
              </p:nvSpPr>
              <p:spPr>
                <a:xfrm>
                  <a:off x="7284428" y="209818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03" name="Smiley Face 302"/>
                <p:cNvSpPr/>
                <p:nvPr/>
              </p:nvSpPr>
              <p:spPr>
                <a:xfrm>
                  <a:off x="6933256" y="209468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04" name="Smiley Face 303"/>
                <p:cNvSpPr/>
                <p:nvPr/>
              </p:nvSpPr>
              <p:spPr>
                <a:xfrm>
                  <a:off x="6295061" y="209468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05" name="Smiley Face 304"/>
                <p:cNvSpPr/>
                <p:nvPr/>
              </p:nvSpPr>
              <p:spPr>
                <a:xfrm>
                  <a:off x="5974054" y="209468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06" name="Smiley Face 305"/>
                <p:cNvSpPr/>
                <p:nvPr/>
              </p:nvSpPr>
              <p:spPr>
                <a:xfrm>
                  <a:off x="6608518" y="209468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grpSp>
        <p:grpSp>
          <p:nvGrpSpPr>
            <p:cNvPr id="313" name="Group 312"/>
            <p:cNvGrpSpPr/>
            <p:nvPr/>
          </p:nvGrpSpPr>
          <p:grpSpPr>
            <a:xfrm>
              <a:off x="1013830" y="4160252"/>
              <a:ext cx="3886794" cy="192827"/>
              <a:chOff x="1013830" y="1616814"/>
              <a:chExt cx="3886794" cy="192827"/>
            </a:xfrm>
          </p:grpSpPr>
          <p:sp>
            <p:nvSpPr>
              <p:cNvPr id="314" name="Smiley Face 313"/>
              <p:cNvSpPr/>
              <p:nvPr/>
            </p:nvSpPr>
            <p:spPr>
              <a:xfrm>
                <a:off x="3982052" y="1630721"/>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15" name="Smiley Face 314"/>
              <p:cNvSpPr/>
              <p:nvPr/>
            </p:nvSpPr>
            <p:spPr>
              <a:xfrm>
                <a:off x="3630881"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16" name="Smiley Face 315"/>
              <p:cNvSpPr/>
              <p:nvPr/>
            </p:nvSpPr>
            <p:spPr>
              <a:xfrm>
                <a:off x="2992685"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17" name="Smiley Face 316"/>
              <p:cNvSpPr/>
              <p:nvPr/>
            </p:nvSpPr>
            <p:spPr>
              <a:xfrm>
                <a:off x="2671678" y="1627229"/>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18" name="Smiley Face 317"/>
              <p:cNvSpPr/>
              <p:nvPr/>
            </p:nvSpPr>
            <p:spPr>
              <a:xfrm>
                <a:off x="3306143" y="1627229"/>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19" name="Smiley Face 318"/>
              <p:cNvSpPr/>
              <p:nvPr/>
            </p:nvSpPr>
            <p:spPr>
              <a:xfrm>
                <a:off x="4640040"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20" name="Smiley Face 319"/>
              <p:cNvSpPr/>
              <p:nvPr/>
            </p:nvSpPr>
            <p:spPr>
              <a:xfrm>
                <a:off x="4319034" y="1643222"/>
                <a:ext cx="260584" cy="16641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321" name="Smiley Face 320"/>
              <p:cNvSpPr/>
              <p:nvPr/>
            </p:nvSpPr>
            <p:spPr>
              <a:xfrm>
                <a:off x="2324204" y="1620306"/>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322" name="Smiley Face 321"/>
              <p:cNvSpPr/>
              <p:nvPr/>
            </p:nvSpPr>
            <p:spPr>
              <a:xfrm>
                <a:off x="1973032"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323" name="Smiley Face 322"/>
              <p:cNvSpPr/>
              <p:nvPr/>
            </p:nvSpPr>
            <p:spPr>
              <a:xfrm>
                <a:off x="1334837"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324" name="Smiley Face 323"/>
              <p:cNvSpPr/>
              <p:nvPr/>
            </p:nvSpPr>
            <p:spPr>
              <a:xfrm>
                <a:off x="1013830"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sp>
            <p:nvSpPr>
              <p:cNvPr id="325" name="Smiley Face 324"/>
              <p:cNvSpPr/>
              <p:nvPr/>
            </p:nvSpPr>
            <p:spPr>
              <a:xfrm>
                <a:off x="1648294" y="1616814"/>
                <a:ext cx="260584" cy="16641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srgbClr val="FFFF00"/>
                  </a:solidFill>
                  <a:latin typeface="Arial"/>
                  <a:sym typeface="Arial"/>
                  <a:rtl val="0"/>
                </a:endParaRPr>
              </a:p>
            </p:txBody>
          </p:sp>
        </p:grpSp>
      </p:grpSp>
      <p:sp>
        <p:nvSpPr>
          <p:cNvPr id="328" name="TextBox 327"/>
          <p:cNvSpPr txBox="1"/>
          <p:nvPr/>
        </p:nvSpPr>
        <p:spPr>
          <a:xfrm>
            <a:off x="586264" y="1093036"/>
            <a:ext cx="8145178" cy="646331"/>
          </a:xfrm>
          <a:prstGeom prst="rect">
            <a:avLst/>
          </a:prstGeom>
          <a:noFill/>
        </p:spPr>
        <p:txBody>
          <a:bodyPr wrap="none" rtlCol="0">
            <a:spAutoFit/>
          </a:bodyPr>
          <a:lstStyle/>
          <a:p>
            <a:pPr defTabSz="914400"/>
            <a:r>
              <a:rPr lang="en-US" sz="3600" kern="0" err="1">
                <a:solidFill>
                  <a:srgbClr val="A08F50"/>
                </a:solidFill>
                <a:latin typeface="B Akzidenz Grotesk Bold"/>
                <a:cs typeface="Arial"/>
                <a:sym typeface="Arial"/>
                <a:rtl val="0"/>
              </a:rPr>
              <a:t>PreAlgebra</a:t>
            </a:r>
            <a:r>
              <a:rPr lang="en-US" sz="3600" kern="0">
                <a:solidFill>
                  <a:srgbClr val="A08F50"/>
                </a:solidFill>
                <a:latin typeface="B Akzidenz Grotesk Bold"/>
                <a:cs typeface="Arial"/>
                <a:sym typeface="Arial"/>
                <a:rtl val="0"/>
              </a:rPr>
              <a:t> Persistence to College Algebra </a:t>
            </a:r>
          </a:p>
        </p:txBody>
      </p:sp>
    </p:spTree>
    <p:extLst>
      <p:ext uri="{BB962C8B-B14F-4D97-AF65-F5344CB8AC3E}">
        <p14:creationId xmlns:p14="http://schemas.microsoft.com/office/powerpoint/2010/main" val="3954270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849"/>
            <a:ext cx="9144000" cy="6858000"/>
          </a:xfrm>
          <a:prstGeom prst="rect">
            <a:avLst/>
          </a:prstGeom>
        </p:spPr>
      </p:pic>
      <p:sp>
        <p:nvSpPr>
          <p:cNvPr id="2" name="Title 1"/>
          <p:cNvSpPr>
            <a:spLocks noGrp="1"/>
          </p:cNvSpPr>
          <p:nvPr>
            <p:ph type="title"/>
          </p:nvPr>
        </p:nvSpPr>
        <p:spPr>
          <a:xfrm>
            <a:off x="413030" y="1042376"/>
            <a:ext cx="8563190" cy="1044599"/>
          </a:xfrm>
        </p:spPr>
        <p:txBody>
          <a:bodyPr/>
          <a:lstStyle/>
          <a:p>
            <a:pPr algn="ctr"/>
            <a:r>
              <a:rPr lang="en-US">
                <a:solidFill>
                  <a:srgbClr val="A08F50"/>
                </a:solidFill>
                <a:latin typeface="B Akzidenz Grotesk Bold"/>
              </a:rPr>
              <a:t>Fundamentals of Algebra </a:t>
            </a:r>
            <a:br>
              <a:rPr lang="en-US" sz="3600">
                <a:latin typeface="B Akzidenz Grotesk Bold"/>
              </a:rPr>
            </a:br>
            <a:r>
              <a:rPr lang="en-US">
                <a:solidFill>
                  <a:srgbClr val="A08F50"/>
                </a:solidFill>
                <a:latin typeface="B Akzidenz Grotesk Bold"/>
              </a:rPr>
              <a:t>Persistence to College Algebra</a:t>
            </a:r>
            <a:endParaRPr lang="en-US"/>
          </a:p>
        </p:txBody>
      </p:sp>
      <p:grpSp>
        <p:nvGrpSpPr>
          <p:cNvPr id="15" name="Group 14"/>
          <p:cNvGrpSpPr/>
          <p:nvPr/>
        </p:nvGrpSpPr>
        <p:grpSpPr>
          <a:xfrm>
            <a:off x="1722374" y="2485522"/>
            <a:ext cx="5589299" cy="418020"/>
            <a:chOff x="929488" y="1701055"/>
            <a:chExt cx="3909421" cy="277334"/>
          </a:xfrm>
        </p:grpSpPr>
        <p:grpSp>
          <p:nvGrpSpPr>
            <p:cNvPr id="3" name="Group 2"/>
            <p:cNvGrpSpPr/>
            <p:nvPr/>
          </p:nvGrpSpPr>
          <p:grpSpPr>
            <a:xfrm>
              <a:off x="2884383" y="1701055"/>
              <a:ext cx="1954526" cy="277334"/>
              <a:chOff x="36589" y="1492940"/>
              <a:chExt cx="2131293" cy="349247"/>
            </a:xfrm>
          </p:grpSpPr>
          <p:sp>
            <p:nvSpPr>
              <p:cNvPr id="4" name="Smiley Face 3"/>
              <p:cNvSpPr/>
              <p:nvPr/>
            </p:nvSpPr>
            <p:spPr>
              <a:xfrm>
                <a:off x="1828669" y="1509378"/>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5" name="Smiley Face 4"/>
              <p:cNvSpPr/>
              <p:nvPr/>
            </p:nvSpPr>
            <p:spPr>
              <a:xfrm>
                <a:off x="1371535"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6" name="Smiley Face 5"/>
              <p:cNvSpPr/>
              <p:nvPr/>
            </p:nvSpPr>
            <p:spPr>
              <a:xfrm>
                <a:off x="480351" y="1492940"/>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7" name="Smiley Face 6"/>
              <p:cNvSpPr/>
              <p:nvPr/>
            </p:nvSpPr>
            <p:spPr>
              <a:xfrm>
                <a:off x="36589" y="1492940"/>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8" name="Smiley Face 7"/>
              <p:cNvSpPr/>
              <p:nvPr/>
            </p:nvSpPr>
            <p:spPr>
              <a:xfrm>
                <a:off x="948811" y="1502395"/>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grpSp>
          <p:nvGrpSpPr>
            <p:cNvPr id="9" name="Group 8"/>
            <p:cNvGrpSpPr/>
            <p:nvPr/>
          </p:nvGrpSpPr>
          <p:grpSpPr>
            <a:xfrm>
              <a:off x="929488" y="1703019"/>
              <a:ext cx="1875371" cy="269826"/>
              <a:chOff x="122903" y="1502395"/>
              <a:chExt cx="2044979" cy="339792"/>
            </a:xfrm>
          </p:grpSpPr>
          <p:sp>
            <p:nvSpPr>
              <p:cNvPr id="10" name="Smiley Face 9"/>
              <p:cNvSpPr/>
              <p:nvPr/>
            </p:nvSpPr>
            <p:spPr>
              <a:xfrm>
                <a:off x="1828669" y="1509378"/>
                <a:ext cx="339213" cy="332809"/>
              </a:xfrm>
              <a:prstGeom prst="smileyFace">
                <a:avLst/>
              </a:prstGeom>
              <a:solidFill>
                <a:srgbClr val="9900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1" name="Smiley Face 10"/>
              <p:cNvSpPr/>
              <p:nvPr/>
            </p:nvSpPr>
            <p:spPr>
              <a:xfrm>
                <a:off x="1371535" y="1502395"/>
                <a:ext cx="339213" cy="33280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2" name="Smiley Face 11"/>
              <p:cNvSpPr/>
              <p:nvPr/>
            </p:nvSpPr>
            <p:spPr>
              <a:xfrm>
                <a:off x="540771" y="1502395"/>
                <a:ext cx="339213" cy="33280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3" name="Smiley Face 12"/>
              <p:cNvSpPr/>
              <p:nvPr/>
            </p:nvSpPr>
            <p:spPr>
              <a:xfrm>
                <a:off x="122903" y="1502395"/>
                <a:ext cx="339213" cy="33280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sp>
            <p:nvSpPr>
              <p:cNvPr id="14" name="Smiley Face 13"/>
              <p:cNvSpPr/>
              <p:nvPr/>
            </p:nvSpPr>
            <p:spPr>
              <a:xfrm>
                <a:off x="948811" y="1502395"/>
                <a:ext cx="339213" cy="332809"/>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400" kern="0">
                  <a:solidFill>
                    <a:prstClr val="white"/>
                  </a:solidFill>
                  <a:latin typeface="Arial"/>
                  <a:sym typeface="Arial"/>
                  <a:rtl val="0"/>
                </a:endParaRPr>
              </a:p>
            </p:txBody>
          </p:sp>
        </p:grpSp>
      </p:grpSp>
    </p:spTree>
    <p:extLst>
      <p:ext uri="{BB962C8B-B14F-4D97-AF65-F5344CB8AC3E}">
        <p14:creationId xmlns:p14="http://schemas.microsoft.com/office/powerpoint/2010/main" val="1907762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849"/>
            <a:ext cx="9144000" cy="6858000"/>
          </a:xfrm>
          <a:prstGeom prst="rect">
            <a:avLst/>
          </a:prstGeom>
        </p:spPr>
      </p:pic>
      <p:sp>
        <p:nvSpPr>
          <p:cNvPr id="3" name="Title 2"/>
          <p:cNvSpPr>
            <a:spLocks noGrp="1"/>
          </p:cNvSpPr>
          <p:nvPr>
            <p:ph type="title"/>
          </p:nvPr>
        </p:nvSpPr>
        <p:spPr>
          <a:xfrm>
            <a:off x="398027" y="491202"/>
            <a:ext cx="8229600" cy="1044599"/>
          </a:xfrm>
        </p:spPr>
        <p:txBody>
          <a:bodyPr/>
          <a:lstStyle/>
          <a:p>
            <a:r>
              <a:rPr lang="en-US" sz="4800">
                <a:solidFill>
                  <a:srgbClr val="A08F50"/>
                </a:solidFill>
                <a:latin typeface="B Akzidenz Grotesk Bold"/>
              </a:rPr>
              <a:t>Research</a:t>
            </a:r>
            <a:endParaRPr lang="en-US" b="1">
              <a:solidFill>
                <a:srgbClr val="A08F50"/>
              </a:solidFill>
              <a:latin typeface="B Akzidenz Grotesk Bold"/>
            </a:endParaRPr>
          </a:p>
        </p:txBody>
      </p:sp>
      <p:sp>
        <p:nvSpPr>
          <p:cNvPr id="4" name="Text Placeholder 3"/>
          <p:cNvSpPr>
            <a:spLocks noGrp="1"/>
          </p:cNvSpPr>
          <p:nvPr>
            <p:ph type="body" idx="1"/>
          </p:nvPr>
        </p:nvSpPr>
        <p:spPr>
          <a:xfrm>
            <a:off x="293616" y="1535802"/>
            <a:ext cx="8732038" cy="5183780"/>
          </a:xfrm>
        </p:spPr>
        <p:txBody>
          <a:bodyPr>
            <a:normAutofit fontScale="55000" lnSpcReduction="20000"/>
          </a:bodyPr>
          <a:lstStyle/>
          <a:p>
            <a:pPr>
              <a:spcBef>
                <a:spcPct val="20000"/>
              </a:spcBef>
              <a:spcAft>
                <a:spcPts val="600"/>
              </a:spcAft>
              <a:buClr>
                <a:schemeClr val="accent4"/>
              </a:buClr>
              <a:buFont typeface="Wingdings" panose="05000000000000000000" pitchFamily="2" charset="2"/>
              <a:buChar char="v"/>
            </a:pPr>
            <a:r>
              <a:rPr lang="en-US" sz="4400">
                <a:solidFill>
                  <a:schemeClr val="accent4"/>
                </a:solidFill>
                <a:latin typeface="B Akzidenz Grotesk Bold"/>
              </a:rPr>
              <a:t>Studies suggested that minimizing the amount of time student’s spend in their developmental course sequence increases the students chances for degree completion (Bailey, 2009).</a:t>
            </a:r>
          </a:p>
          <a:p>
            <a:pPr>
              <a:spcBef>
                <a:spcPct val="20000"/>
              </a:spcBef>
              <a:spcAft>
                <a:spcPts val="600"/>
              </a:spcAft>
              <a:buClr>
                <a:schemeClr val="accent4"/>
              </a:buClr>
              <a:buFont typeface="Wingdings" panose="05000000000000000000" pitchFamily="2" charset="2"/>
              <a:buChar char="v"/>
            </a:pPr>
            <a:endParaRPr lang="en-US" sz="4400">
              <a:solidFill>
                <a:schemeClr val="accent4"/>
              </a:solidFill>
              <a:latin typeface="B Akzidenz Grotesk Bold"/>
            </a:endParaRPr>
          </a:p>
          <a:p>
            <a:pPr>
              <a:spcBef>
                <a:spcPct val="20000"/>
              </a:spcBef>
              <a:spcAft>
                <a:spcPts val="600"/>
              </a:spcAft>
              <a:buClr>
                <a:schemeClr val="accent4"/>
              </a:buClr>
              <a:buFont typeface="Wingdings" panose="05000000000000000000" pitchFamily="2" charset="2"/>
              <a:buChar char="v"/>
            </a:pPr>
            <a:r>
              <a:rPr lang="en-US" sz="4400" err="1">
                <a:solidFill>
                  <a:schemeClr val="accent4"/>
                </a:solidFill>
                <a:latin typeface="B Akzidenz Grotesk Bold"/>
              </a:rPr>
              <a:t>McClenney</a:t>
            </a:r>
            <a:r>
              <a:rPr lang="en-US" sz="4400">
                <a:solidFill>
                  <a:schemeClr val="accent4"/>
                </a:solidFill>
                <a:latin typeface="B Akzidenz Grotesk Bold"/>
              </a:rPr>
              <a:t> and Dare (2013), suggested that students often view the multi-course progression through developmental courses as an impossible undertaking, thus reducing the likelihood that they will complete the course sequence.</a:t>
            </a:r>
          </a:p>
          <a:p>
            <a:pPr>
              <a:spcBef>
                <a:spcPct val="20000"/>
              </a:spcBef>
              <a:spcAft>
                <a:spcPts val="600"/>
              </a:spcAft>
              <a:buClr>
                <a:schemeClr val="accent4"/>
              </a:buClr>
              <a:buFont typeface="Wingdings" panose="05000000000000000000" pitchFamily="2" charset="2"/>
              <a:buChar char="v"/>
            </a:pPr>
            <a:endParaRPr lang="en-US" sz="4400">
              <a:solidFill>
                <a:schemeClr val="accent4"/>
              </a:solidFill>
              <a:latin typeface="B Akzidenz Grotesk Bold"/>
            </a:endParaRPr>
          </a:p>
          <a:p>
            <a:pPr>
              <a:spcBef>
                <a:spcPct val="20000"/>
              </a:spcBef>
              <a:spcAft>
                <a:spcPts val="600"/>
              </a:spcAft>
              <a:buClr>
                <a:schemeClr val="accent4"/>
              </a:buClr>
              <a:buFont typeface="Wingdings" panose="05000000000000000000" pitchFamily="2" charset="2"/>
              <a:buChar char="v"/>
            </a:pPr>
            <a:r>
              <a:rPr lang="en-US" sz="4400">
                <a:solidFill>
                  <a:schemeClr val="accent4"/>
                </a:solidFill>
                <a:latin typeface="B Akzidenz Grotesk Bold"/>
              </a:rPr>
              <a:t>Among the most popular forms of acceleration were compressed courses, paired course, and curricular redesign (</a:t>
            </a:r>
            <a:r>
              <a:rPr lang="en-US" sz="4400" err="1">
                <a:solidFill>
                  <a:schemeClr val="accent4"/>
                </a:solidFill>
                <a:latin typeface="B Akzidenz Grotesk Bold"/>
              </a:rPr>
              <a:t>Edgercombe</a:t>
            </a:r>
            <a:r>
              <a:rPr lang="en-US" sz="4400">
                <a:solidFill>
                  <a:schemeClr val="accent4"/>
                </a:solidFill>
                <a:latin typeface="B Akzidenz Grotesk Bold"/>
              </a:rPr>
              <a:t>, 2011). </a:t>
            </a:r>
          </a:p>
          <a:p>
            <a:pPr>
              <a:spcBef>
                <a:spcPct val="20000"/>
              </a:spcBef>
              <a:spcAft>
                <a:spcPts val="600"/>
              </a:spcAft>
              <a:buClr>
                <a:srgbClr val="CCD1B9"/>
              </a:buClr>
            </a:pPr>
            <a:r>
              <a:rPr lang="en-US" sz="4400">
                <a:latin typeface="B Akzidenz Grotesk Bold"/>
              </a:rPr>
              <a:t>011). </a:t>
            </a:r>
          </a:p>
          <a:p>
            <a:pPr>
              <a:spcBef>
                <a:spcPct val="20000"/>
              </a:spcBef>
              <a:spcAft>
                <a:spcPts val="600"/>
              </a:spcAft>
              <a:buClr>
                <a:srgbClr val="CCD1B9"/>
              </a:buClr>
            </a:pPr>
            <a:endParaRPr lang="en-US" sz="2400">
              <a:solidFill>
                <a:prstClr val="white"/>
              </a:solidFill>
              <a:latin typeface="Verdana"/>
            </a:endParaRPr>
          </a:p>
        </p:txBody>
      </p:sp>
    </p:spTree>
    <p:extLst>
      <p:ext uri="{BB962C8B-B14F-4D97-AF65-F5344CB8AC3E}">
        <p14:creationId xmlns:p14="http://schemas.microsoft.com/office/powerpoint/2010/main" val="2339270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71"/>
            <a:ext cx="9144000" cy="6858000"/>
          </a:xfrm>
          <a:prstGeom prst="rect">
            <a:avLst/>
          </a:prstGeom>
        </p:spPr>
      </p:pic>
      <p:sp>
        <p:nvSpPr>
          <p:cNvPr id="3" name="TextBox 2"/>
          <p:cNvSpPr txBox="1"/>
          <p:nvPr/>
        </p:nvSpPr>
        <p:spPr>
          <a:xfrm>
            <a:off x="8244630" y="6470507"/>
            <a:ext cx="257813" cy="276999"/>
          </a:xfrm>
          <a:prstGeom prst="rect">
            <a:avLst/>
          </a:prstGeom>
          <a:noFill/>
        </p:spPr>
        <p:txBody>
          <a:bodyPr wrap="square" rtlCol="0">
            <a:spAutoFit/>
          </a:bodyPr>
          <a:lstStyle/>
          <a:p>
            <a:r>
              <a:rPr lang="en-US" sz="1200">
                <a:solidFill>
                  <a:schemeClr val="tx1">
                    <a:lumMod val="50000"/>
                    <a:lumOff val="50000"/>
                  </a:schemeClr>
                </a:solidFill>
                <a:latin typeface="Foco Light"/>
                <a:cs typeface="Foco Light"/>
              </a:rPr>
              <a:t>1</a:t>
            </a:r>
          </a:p>
        </p:txBody>
      </p:sp>
      <p:sp>
        <p:nvSpPr>
          <p:cNvPr id="5" name="TextBox 4"/>
          <p:cNvSpPr txBox="1"/>
          <p:nvPr/>
        </p:nvSpPr>
        <p:spPr>
          <a:xfrm>
            <a:off x="745885" y="440501"/>
            <a:ext cx="7646881" cy="1569660"/>
          </a:xfrm>
          <a:prstGeom prst="rect">
            <a:avLst/>
          </a:prstGeom>
          <a:noFill/>
        </p:spPr>
        <p:txBody>
          <a:bodyPr wrap="square" lIns="91440" tIns="45720" rIns="91440" bIns="45720" rtlCol="0" anchor="t">
            <a:spAutoFit/>
          </a:bodyPr>
          <a:lstStyle/>
          <a:p>
            <a:pPr algn="ctr"/>
            <a:r>
              <a:rPr lang="en-US" sz="4800">
                <a:solidFill>
                  <a:srgbClr val="A08F50"/>
                </a:solidFill>
                <a:latin typeface="B Akzidenz Grotesk Bold"/>
                <a:cs typeface="B Akzidenz Grotesk Bold"/>
              </a:rPr>
              <a:t>BCC's Definition of a Module Unit</a:t>
            </a:r>
          </a:p>
        </p:txBody>
      </p:sp>
      <p:sp>
        <p:nvSpPr>
          <p:cNvPr id="7" name="Text Placeholder 2"/>
          <p:cNvSpPr txBox="1">
            <a:spLocks/>
          </p:cNvSpPr>
          <p:nvPr/>
        </p:nvSpPr>
        <p:spPr>
          <a:xfrm>
            <a:off x="499372" y="1568086"/>
            <a:ext cx="8147957" cy="4783967"/>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R="0" algn="l" rtl="0">
              <a:lnSpc>
                <a:spcPct val="100000"/>
              </a:lnSpc>
              <a:spcBef>
                <a:spcPts val="0"/>
              </a:spcBef>
              <a:spcAft>
                <a:spcPts val="0"/>
              </a:spcAft>
              <a:buClr>
                <a:schemeClr val="dk2"/>
              </a:buClr>
              <a:buSzPct val="100000"/>
              <a:buFont typeface="Georgia"/>
              <a:buNone/>
              <a:defRPr sz="3000" b="0" i="0" u="none" strike="noStrike" cap="none" baseline="0">
                <a:solidFill>
                  <a:schemeClr val="dk2"/>
                </a:solidFill>
                <a:latin typeface="Georgia"/>
                <a:ea typeface="Georgia"/>
                <a:cs typeface="Georgia"/>
                <a:sym typeface="Georgia"/>
                <a:rtl val="0"/>
              </a:defRPr>
            </a:lvl1pPr>
            <a:lvl2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2pPr>
            <a:lvl3pPr marR="0" algn="l" rtl="0">
              <a:lnSpc>
                <a:spcPct val="100000"/>
              </a:lnSpc>
              <a:spcBef>
                <a:spcPts val="0"/>
              </a:spcBef>
              <a:spcAft>
                <a:spcPts val="0"/>
              </a:spcAft>
              <a:buClr>
                <a:schemeClr val="dk2"/>
              </a:buClr>
              <a:buSzPct val="100000"/>
              <a:buFont typeface="Georgia"/>
              <a:buNone/>
              <a:defRPr sz="2400" b="0" i="0" u="none" strike="noStrike" cap="none" baseline="0">
                <a:solidFill>
                  <a:schemeClr val="dk2"/>
                </a:solidFill>
                <a:latin typeface="Georgia"/>
                <a:ea typeface="Georgia"/>
                <a:cs typeface="Georgia"/>
                <a:sym typeface="Georgia"/>
                <a:rtl val="0"/>
              </a:defRPr>
            </a:lvl3pPr>
            <a:lvl4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4pPr>
            <a:lvl5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5pPr>
            <a:lvl6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6pPr>
            <a:lvl7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7pPr>
            <a:lvl8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8pPr>
            <a:lvl9pPr marR="0" algn="l" rtl="0">
              <a:lnSpc>
                <a:spcPct val="100000"/>
              </a:lnSpc>
              <a:spcBef>
                <a:spcPts val="0"/>
              </a:spcBef>
              <a:spcAft>
                <a:spcPts val="0"/>
              </a:spcAft>
              <a:buClr>
                <a:schemeClr val="dk2"/>
              </a:buClr>
              <a:buSzPct val="100000"/>
              <a:buFont typeface="Georgia"/>
              <a:buNone/>
              <a:defRPr sz="1800" b="0" i="0" u="none" strike="noStrike" cap="none" baseline="0">
                <a:solidFill>
                  <a:schemeClr val="dk2"/>
                </a:solidFill>
                <a:latin typeface="Georgia"/>
                <a:ea typeface="Georgia"/>
                <a:cs typeface="Georgia"/>
                <a:sym typeface="Georgia"/>
                <a:rtl val="0"/>
              </a:defRPr>
            </a:lvl9pPr>
          </a:lstStyle>
          <a:p>
            <a:pPr defTabSz="914400">
              <a:buClr>
                <a:schemeClr val="accent4"/>
              </a:buClr>
              <a:defRPr/>
            </a:pPr>
            <a:endParaRPr lang="en-US" sz="2000" kern="0">
              <a:solidFill>
                <a:schemeClr val="accent4"/>
              </a:solidFill>
              <a:latin typeface="B Akzidenz Grotesk Bold"/>
            </a:endParaRPr>
          </a:p>
          <a:p>
            <a:pPr marR="0" lvl="0" algn="l" defTabSz="914400">
              <a:lnSpc>
                <a:spcPct val="100000"/>
              </a:lnSpc>
              <a:spcBef>
                <a:spcPts val="0"/>
              </a:spcBef>
              <a:spcAft>
                <a:spcPts val="0"/>
              </a:spcAft>
              <a:tabLst/>
              <a:defRPr/>
            </a:pPr>
            <a:r>
              <a:rPr lang="en-US" sz="2400" kern="0">
                <a:solidFill>
                  <a:schemeClr val="accent4"/>
                </a:solidFill>
                <a:latin typeface="B Akzidenz Grotesk Bold"/>
              </a:rPr>
              <a:t>Each Module is…</a:t>
            </a:r>
            <a:endParaRPr lang="en-US" sz="2400">
              <a:solidFill>
                <a:schemeClr val="accent4"/>
              </a:solidFill>
            </a:endParaRPr>
          </a:p>
          <a:p>
            <a:pPr defTabSz="914400">
              <a:defRPr/>
            </a:pPr>
            <a:endParaRPr lang="en-US" sz="2400" kern="0">
              <a:solidFill>
                <a:schemeClr val="accent4"/>
              </a:solidFill>
              <a:latin typeface="B Akzidenz Grotesk Bold"/>
            </a:endParaRPr>
          </a:p>
          <a:p>
            <a:pPr marL="457200" marR="0" lvl="0" indent="-457200" algn="l" defTabSz="914400" rtl="0" eaLnBrk="1" fontAlgn="auto" latinLnBrk="0" hangingPunct="1">
              <a:lnSpc>
                <a:spcPct val="150000"/>
              </a:lnSpc>
              <a:spcBef>
                <a:spcPts val="0"/>
              </a:spcBef>
              <a:spcAft>
                <a:spcPts val="0"/>
              </a:spcAft>
              <a:buClr>
                <a:schemeClr val="accent4"/>
              </a:buClr>
              <a:buSzPct val="100000"/>
              <a:buFont typeface="Wingdings" panose="05000000000000000000" pitchFamily="2" charset="2"/>
              <a:buChar char="v"/>
              <a:tabLst/>
              <a:defRPr/>
            </a:pPr>
            <a:r>
              <a:rPr lang="en-US" sz="2400" kern="0">
                <a:solidFill>
                  <a:schemeClr val="accent4"/>
                </a:solidFill>
                <a:latin typeface="B Akzidenz Grotesk Bold"/>
              </a:rPr>
              <a:t>Equivalent to one credit hour</a:t>
            </a:r>
          </a:p>
          <a:p>
            <a:pPr marL="457200" indent="-457200" defTabSz="914400">
              <a:lnSpc>
                <a:spcPct val="150000"/>
              </a:lnSpc>
              <a:buClr>
                <a:schemeClr val="accent4"/>
              </a:buClr>
              <a:buFont typeface="Wingdings" panose="05000000000000000000" pitchFamily="2" charset="2"/>
              <a:buChar char="v"/>
              <a:defRPr/>
            </a:pPr>
            <a:r>
              <a:rPr kumimoji="0" lang="en-US" sz="2400" b="0" i="0" u="none" strike="noStrike" kern="0" cap="none" spc="0" normalizeH="0" noProof="0">
                <a:ln>
                  <a:noFill/>
                </a:ln>
                <a:solidFill>
                  <a:schemeClr val="accent4"/>
                </a:solidFill>
                <a:effectLst/>
                <a:uLnTx/>
                <a:uFillTx/>
                <a:latin typeface="B Akzidenz Grotesk Bold"/>
                <a:sym typeface="Georgia"/>
              </a:rPr>
              <a:t>5 weeks in length</a:t>
            </a:r>
            <a:r>
              <a:rPr lang="en-US" sz="2400" kern="0">
                <a:solidFill>
                  <a:schemeClr val="accent4"/>
                </a:solidFill>
                <a:latin typeface="B Akzidenz Grotesk Bold"/>
              </a:rPr>
              <a:t>, finishing with a minimum-score Module Exam </a:t>
            </a:r>
            <a:endParaRPr lang="en-US" sz="2400" b="0" i="0" u="none" strike="noStrike" kern="0" cap="none" spc="0" normalizeH="0" noProof="0">
              <a:ln>
                <a:noFill/>
              </a:ln>
              <a:solidFill>
                <a:schemeClr val="accent4"/>
              </a:solidFill>
              <a:effectLst/>
              <a:uLnTx/>
              <a:uFillTx/>
              <a:latin typeface="B Akzidenz Grotesk Bold"/>
            </a:endParaRPr>
          </a:p>
          <a:p>
            <a:pPr marL="457200" indent="-457200" defTabSz="914400">
              <a:lnSpc>
                <a:spcPct val="150000"/>
              </a:lnSpc>
              <a:buClr>
                <a:schemeClr val="accent4"/>
              </a:buClr>
              <a:buFont typeface="Wingdings" panose="05000000000000000000" pitchFamily="2" charset="2"/>
              <a:buChar char="v"/>
              <a:defRPr/>
            </a:pPr>
            <a:r>
              <a:rPr lang="en-US" sz="2400" kern="0" noProof="0">
                <a:solidFill>
                  <a:schemeClr val="accent4"/>
                </a:solidFill>
                <a:latin typeface="B Akzidenz Grotesk Bold"/>
              </a:rPr>
              <a:t>Taught in </a:t>
            </a:r>
            <a:r>
              <a:rPr lang="en-US" sz="2400" kern="0">
                <a:solidFill>
                  <a:schemeClr val="accent4"/>
                </a:solidFill>
                <a:latin typeface="B Akzidenz Grotesk Bold"/>
              </a:rPr>
              <a:t>both Face-to-Face and Online formats</a:t>
            </a:r>
            <a:endParaRPr lang="en-US" sz="2400" kern="0" noProof="0">
              <a:solidFill>
                <a:schemeClr val="accent4"/>
              </a:solidFill>
              <a:latin typeface="B Akzidenz Grotesk Bold"/>
            </a:endParaRPr>
          </a:p>
          <a:p>
            <a:pPr marL="457200" marR="0" lvl="0" indent="-457200" algn="l" defTabSz="914400" rtl="0" eaLnBrk="1" fontAlgn="auto" latinLnBrk="0" hangingPunct="1">
              <a:lnSpc>
                <a:spcPct val="150000"/>
              </a:lnSpc>
              <a:spcBef>
                <a:spcPts val="0"/>
              </a:spcBef>
              <a:spcAft>
                <a:spcPts val="0"/>
              </a:spcAft>
              <a:buClr>
                <a:schemeClr val="accent4"/>
              </a:buClr>
              <a:buSzPct val="100000"/>
              <a:buFont typeface="Wingdings" panose="05000000000000000000" pitchFamily="2" charset="2"/>
              <a:buChar char="v"/>
              <a:tabLst/>
              <a:defRPr/>
            </a:pPr>
            <a:r>
              <a:rPr lang="en-US" sz="2400" kern="0">
                <a:solidFill>
                  <a:schemeClr val="accent4"/>
                </a:solidFill>
                <a:latin typeface="B Akzidenz Grotesk Bold"/>
              </a:rPr>
              <a:t>Mastery based</a:t>
            </a:r>
          </a:p>
          <a:p>
            <a:pPr marL="342900" indent="-342900" defTabSz="914400">
              <a:lnSpc>
                <a:spcPct val="150000"/>
              </a:lnSpc>
              <a:buClr>
                <a:srgbClr val="8064A2"/>
              </a:buClr>
              <a:buFont typeface="Wingdings"/>
              <a:buChar char="v"/>
              <a:defRPr/>
            </a:pPr>
            <a:r>
              <a:rPr lang="en-US" sz="2400" kern="0">
                <a:solidFill>
                  <a:schemeClr val="accent4"/>
                </a:solidFill>
                <a:latin typeface="B Akzidenz Grotesk Bold"/>
              </a:rPr>
              <a:t>Utilizes Hawkes Online Learning Platform</a:t>
            </a:r>
            <a:endParaRPr lang="en-US" sz="2400" kern="0">
              <a:solidFill>
                <a:schemeClr val="accent4"/>
              </a:solidFill>
            </a:endParaRPr>
          </a:p>
          <a:p>
            <a:pPr defTabSz="914400">
              <a:lnSpc>
                <a:spcPct val="150000"/>
              </a:lnSpc>
              <a:buClr>
                <a:srgbClr val="8064A2"/>
              </a:buClr>
              <a:defRPr/>
            </a:pPr>
            <a:endParaRPr lang="en-US" sz="2000" b="0" i="0" u="none" strike="noStrike" kern="0" cap="none" spc="0" normalizeH="0" noProof="0">
              <a:ln>
                <a:noFill/>
              </a:ln>
              <a:solidFill>
                <a:schemeClr val="accent4"/>
              </a:solidFill>
              <a:effectLst/>
              <a:uLnTx/>
              <a:uFillTx/>
              <a:latin typeface="B Akzidenz Grotesk Bold"/>
            </a:endParaRPr>
          </a:p>
        </p:txBody>
      </p:sp>
    </p:spTree>
    <p:extLst>
      <p:ext uri="{BB962C8B-B14F-4D97-AF65-F5344CB8AC3E}">
        <p14:creationId xmlns:p14="http://schemas.microsoft.com/office/powerpoint/2010/main" val="2428397510"/>
      </p:ext>
    </p:extLst>
  </p:cSld>
  <p:clrMapOvr>
    <a:masterClrMapping/>
  </p:clrMapOvr>
</p:sld>
</file>

<file path=ppt/theme/theme1.xml><?xml version="1.0" encoding="utf-8"?>
<a:theme xmlns:a="http://schemas.openxmlformats.org/drawingml/2006/main" name="1_sketched">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sketched">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B234AC7D11A8747A37E803D7FC97E6E" ma:contentTypeVersion="14" ma:contentTypeDescription="Create a new document." ma:contentTypeScope="" ma:versionID="e5c36ca0359c5e6362aeac54b6d7c54c">
  <xsd:schema xmlns:xsd="http://www.w3.org/2001/XMLSchema" xmlns:xs="http://www.w3.org/2001/XMLSchema" xmlns:p="http://schemas.microsoft.com/office/2006/metadata/properties" xmlns:ns3="a8bde019-2b8e-46d8-8c0b-52ab0bcf909d" xmlns:ns4="666128a3-0ac5-4638-85c0-a739db725ebe" targetNamespace="http://schemas.microsoft.com/office/2006/metadata/properties" ma:root="true" ma:fieldsID="b21a3ffc0c1f2e119587630ef5b32aff" ns3:_="" ns4:_="">
    <xsd:import namespace="a8bde019-2b8e-46d8-8c0b-52ab0bcf909d"/>
    <xsd:import namespace="666128a3-0ac5-4638-85c0-a739db725eb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de019-2b8e-46d8-8c0b-52ab0bcf90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6128a3-0ac5-4638-85c0-a739db725eb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FB0AE4-CE35-4CF0-BF3F-37A0A8DE09B2}">
  <ds:schemaRefs>
    <ds:schemaRef ds:uri="http://purl.org/dc/terms/"/>
    <ds:schemaRef ds:uri="http://schemas.microsoft.com/office/2006/metadata/properties"/>
    <ds:schemaRef ds:uri="a8bde019-2b8e-46d8-8c0b-52ab0bcf909d"/>
    <ds:schemaRef ds:uri="http://purl.org/dc/elements/1.1/"/>
    <ds:schemaRef ds:uri="http://www.w3.org/XML/1998/namespace"/>
    <ds:schemaRef ds:uri="666128a3-0ac5-4638-85c0-a739db725ebe"/>
    <ds:schemaRef ds:uri="http://schemas.microsoft.com/office/2006/documentManagement/types"/>
    <ds:schemaRef ds:uri="http://purl.org/dc/dcmitype/"/>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A7914D9B-9588-4B66-8C82-04A19475BE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bde019-2b8e-46d8-8c0b-52ab0bcf909d"/>
    <ds:schemaRef ds:uri="666128a3-0ac5-4638-85c0-a739db725e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718D1C-010B-42B1-BC57-3BABA5BFEB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TotalTime>
  <Words>959</Words>
  <Application>Microsoft Office PowerPoint</Application>
  <PresentationFormat>On-screen Show (4:3)</PresentationFormat>
  <Paragraphs>137</Paragraphs>
  <Slides>20</Slides>
  <Notes>20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20</vt:i4>
      </vt:variant>
    </vt:vector>
  </HeadingPairs>
  <TitlesOfParts>
    <vt:vector size="36" baseType="lpstr">
      <vt:lpstr>Akzidenz Grotesk BE XBdCn</vt:lpstr>
      <vt:lpstr>Arial</vt:lpstr>
      <vt:lpstr>B Akzidenz Grotesk Bold</vt:lpstr>
      <vt:lpstr>B Franklin Gothic Demi</vt:lpstr>
      <vt:lpstr>Calibri</vt:lpstr>
      <vt:lpstr>Foco Light</vt:lpstr>
      <vt:lpstr>Georgia</vt:lpstr>
      <vt:lpstr>Helvetica</vt:lpstr>
      <vt:lpstr>Segoe UI</vt:lpstr>
      <vt:lpstr>Times New Roman</vt:lpstr>
      <vt:lpstr>Verdana</vt:lpstr>
      <vt:lpstr>Wingdings</vt:lpstr>
      <vt:lpstr>Wingdings,Sans-Serif</vt:lpstr>
      <vt:lpstr>1_sketched</vt:lpstr>
      <vt:lpstr>Office Theme</vt:lpstr>
      <vt:lpstr>2_sketched</vt:lpstr>
      <vt:lpstr>Transitioning from Traditional Math to Modules</vt:lpstr>
      <vt:lpstr>PowerPoint Presentation</vt:lpstr>
      <vt:lpstr>PowerPoint Presentation</vt:lpstr>
      <vt:lpstr>Butler Math Data indicated</vt:lpstr>
      <vt:lpstr>  Persistence to College Algebra</vt:lpstr>
      <vt:lpstr>PowerPoint Presentation</vt:lpstr>
      <vt:lpstr>Fundamentals of Algebra  Persistence to College Algebra</vt:lpstr>
      <vt:lpstr>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Castellanos</dc:creator>
  <cp:lastModifiedBy>Kathy McCoskey</cp:lastModifiedBy>
  <cp:revision>269</cp:revision>
  <cp:lastPrinted>2018-03-07T20:33:37Z</cp:lastPrinted>
  <dcterms:created xsi:type="dcterms:W3CDTF">2014-04-24T19:48:57Z</dcterms:created>
  <dcterms:modified xsi:type="dcterms:W3CDTF">2022-03-02T19:25:20Z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0x010100AB234AC7D11A8747A37E803D7FC97E6E</vt:lpwstr>
  </property>
</Properties>
</file>