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</p:sldMasterIdLst>
  <p:notesMasterIdLst>
    <p:notesMasterId r:id="rId19"/>
  </p:notesMasterIdLst>
  <p:sldIdLst>
    <p:sldId id="257" r:id="rId5"/>
    <p:sldId id="296" r:id="rId6"/>
    <p:sldId id="297" r:id="rId7"/>
    <p:sldId id="298" r:id="rId8"/>
    <p:sldId id="285" r:id="rId9"/>
    <p:sldId id="284" r:id="rId10"/>
    <p:sldId id="288" r:id="rId11"/>
    <p:sldId id="286" r:id="rId12"/>
    <p:sldId id="287" r:id="rId13"/>
    <p:sldId id="292" r:id="rId14"/>
    <p:sldId id="293" r:id="rId15"/>
    <p:sldId id="294" r:id="rId16"/>
    <p:sldId id="299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7529"/>
    <a:srgbClr val="9C8750"/>
    <a:srgbClr val="9900CC"/>
    <a:srgbClr val="A08F50"/>
    <a:srgbClr val="58005A"/>
    <a:srgbClr val="A08A52"/>
    <a:srgbClr val="9C8642"/>
    <a:srgbClr val="8C783A"/>
    <a:srgbClr val="926C0B"/>
    <a:srgbClr val="805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4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276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507577-12C8-446B-B2A7-C839CB67C71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2F5BA9-8F48-4734-BB0C-B9CCCC733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8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3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,Sans-Serif"/>
              <a:buChar char="•"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59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,Sans-Serif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2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0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0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7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1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0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,Sans-Serif"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5BA9-8F48-4734-BB0C-B9CCCC7331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101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2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766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2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1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8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7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55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28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29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44FC4-CAB5-144B-B220-FD26298F504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1B9119-F26F-0749-AEEB-0320D420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chandle@butlerc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zavala@butlercc.edu" TargetMode="External"/><Relationship Id="rId4" Type="http://schemas.openxmlformats.org/officeDocument/2006/relationships/hyperlink" Target="mailto:cbond@butlerc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tlercc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.hawkeslearning.com/butlermathassessmentC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8631" y="2027672"/>
            <a:ext cx="5266810" cy="205912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spc="-300" dirty="0">
                <a:solidFill>
                  <a:srgbClr val="937529"/>
                </a:solidFill>
                <a:latin typeface="Akzidenz Grotesk BE XBdCn"/>
                <a:cs typeface="Akzidenz Grotesk BE XBdCn"/>
              </a:rPr>
              <a:t>Transitioning to Modules part 2 </a:t>
            </a:r>
            <a:br>
              <a:rPr lang="en-US" sz="4800" spc="-300" dirty="0">
                <a:solidFill>
                  <a:srgbClr val="7030A0"/>
                </a:solidFill>
                <a:latin typeface="Akzidenz Grotesk BE XBdCn"/>
                <a:cs typeface="Akzidenz Grotesk BE XBdCn"/>
              </a:rPr>
            </a:br>
            <a:r>
              <a:rPr lang="en-US" sz="3600" spc="-300" dirty="0">
                <a:latin typeface="Akzidenz Grotesk BE XBdCn"/>
                <a:cs typeface="Akzidenz Grotesk BE XBdCn"/>
              </a:rPr>
              <a:t>Math , the Butler way</a:t>
            </a:r>
            <a:endParaRPr lang="en-US" sz="5400" spc="-300" dirty="0">
              <a:latin typeface="Akzidenz Grotesk BE XBdCn"/>
              <a:cs typeface="Akzidenz Grotesk BE XBdC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255D0-9B27-4B02-B0D0-13DB18A631A0}"/>
              </a:ext>
            </a:extLst>
          </p:cNvPr>
          <p:cNvSpPr txBox="1"/>
          <p:nvPr/>
        </p:nvSpPr>
        <p:spPr>
          <a:xfrm>
            <a:off x="756249" y="371798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9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511" y="439028"/>
            <a:ext cx="7646881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 Are Consistent Policies Important?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3106" y="2001315"/>
            <a:ext cx="7471804" cy="45704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n-US" sz="1700" dirty="0">
                <a:ea typeface="+mn-lt"/>
                <a:cs typeface="+mn-lt"/>
              </a:rPr>
              <a:t>What are some of the differences from teacher to teacher that can affect a student’s grade? 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Grading Scale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Late policy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??</a:t>
            </a:r>
          </a:p>
          <a:p>
            <a:pPr marL="285750" indent="-285750">
              <a:buFont typeface="Arial"/>
              <a:buChar char="•"/>
            </a:pPr>
            <a:endParaRPr lang="en-US" sz="1700" dirty="0"/>
          </a:p>
          <a:p>
            <a:pPr marL="285750" indent="-285750">
              <a:buFont typeface="Wingdings"/>
              <a:buChar char="Ø"/>
            </a:pPr>
            <a:r>
              <a:rPr lang="en-US" sz="1700" dirty="0">
                <a:ea typeface="+mn-lt"/>
                <a:cs typeface="+mn-lt"/>
              </a:rPr>
              <a:t>What are some of the results of these differences? 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Inconsistent data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Students shopping around for the “easiest” teacher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??</a:t>
            </a:r>
            <a:endParaRPr lang="en-US" sz="1700" dirty="0"/>
          </a:p>
          <a:p>
            <a:pPr marL="285750" indent="-285750">
              <a:buFont typeface="Arial"/>
              <a:buChar char="•"/>
            </a:pPr>
            <a:endParaRPr lang="en-US" sz="1700" dirty="0"/>
          </a:p>
          <a:p>
            <a:pPr marL="285750" indent="-285750">
              <a:buFont typeface="Wingdings"/>
              <a:buChar char="Ø"/>
            </a:pPr>
            <a:r>
              <a:rPr lang="en-US" sz="1700" dirty="0">
                <a:ea typeface="+mn-lt"/>
                <a:cs typeface="+mn-lt"/>
              </a:rPr>
              <a:t>Are there disadvantages to having department-wide policies? 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Lack of academic freedom in teaching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Time-consuming to come to an agreement</a:t>
            </a:r>
            <a:endParaRPr lang="en-US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??</a:t>
            </a:r>
            <a:endParaRPr lang="en-US" sz="1700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4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511" y="439028"/>
            <a:ext cx="764688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Raising the Bar at Butler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3919" y="1292328"/>
            <a:ext cx="7561804" cy="4274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Use of the same . . .</a:t>
            </a:r>
            <a:endParaRPr lang="en-US" sz="3600" dirty="0">
              <a:ea typeface="+mn-lt"/>
              <a:cs typeface="+mn-lt"/>
            </a:endParaRP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Software </a:t>
            </a:r>
            <a:endParaRPr lang="en-US" sz="3600" dirty="0">
              <a:ea typeface="+mn-lt"/>
              <a:cs typeface="+mn-lt"/>
            </a:endParaRP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Curriculum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/>
              <a:t> Mastery Level 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Required  “Practice” problems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Grading Scale</a:t>
            </a: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Homework Late Penalty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  Calculator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7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511" y="439028"/>
            <a:ext cx="764688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</a:rPr>
              <a:t>Raising the Bar at Butler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9379" y="1377677"/>
            <a:ext cx="7471804" cy="49859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                         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 Exam Prerequisites 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 Formula Sheet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 Proctored Exams 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 Partial Credit on Exams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Time Limits on Exams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Minimum Score on Exams</a:t>
            </a:r>
            <a:endParaRPr lang="en-US" sz="2400"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/>
              <a:t>Make-up Exam Policy </a:t>
            </a:r>
          </a:p>
          <a:p>
            <a:endParaRPr lang="en-US" sz="2800" dirty="0"/>
          </a:p>
          <a:p>
            <a:endParaRPr lang="en-US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31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511" y="510746"/>
            <a:ext cx="764688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</a:rPr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9379" y="1377677"/>
            <a:ext cx="7471804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                         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5909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046" y="274116"/>
            <a:ext cx="6705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B Akzidenz Grotesk Bold"/>
              </a:rPr>
              <a:t>Presenter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171" y="1058946"/>
            <a:ext cx="8556770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r>
              <a:rPr lang="en-US" sz="2400" dirty="0">
                <a:latin typeface="B Akzidenz Grotesk Bold"/>
              </a:rPr>
              <a:t>Dr. Bethany Chandler</a:t>
            </a:r>
          </a:p>
          <a:p>
            <a:r>
              <a:rPr lang="en-US" sz="2400" dirty="0">
                <a:latin typeface="B Akzidenz Grotesk Bold"/>
              </a:rPr>
              <a:t>Lead Instructor </a:t>
            </a:r>
          </a:p>
          <a:p>
            <a:r>
              <a:rPr lang="en-US" sz="2400" dirty="0">
                <a:solidFill>
                  <a:schemeClr val="accent4"/>
                </a:solidFill>
                <a:latin typeface="B Akzidenz Grotesk Bold"/>
                <a:hlinkClick r:id="rId3"/>
              </a:rPr>
              <a:t>bchandle@butlercc.edu</a:t>
            </a:r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r>
              <a:rPr lang="en-US" sz="2400" dirty="0">
                <a:latin typeface="B Akzidenz Grotesk Bold"/>
              </a:rPr>
              <a:t>Cindy Bond</a:t>
            </a:r>
          </a:p>
          <a:p>
            <a:r>
              <a:rPr lang="en-US" sz="2400" dirty="0">
                <a:latin typeface="B Akzidenz Grotesk Bold"/>
              </a:rPr>
              <a:t>Lead Instructor</a:t>
            </a:r>
          </a:p>
          <a:p>
            <a:r>
              <a:rPr lang="en-US" sz="2400" dirty="0">
                <a:solidFill>
                  <a:schemeClr val="accent4"/>
                </a:solidFill>
                <a:latin typeface="B Akzidenz Grotesk 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cbond@butlercc.edu</a:t>
            </a:r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r>
              <a:rPr lang="en-US" sz="2400" dirty="0">
                <a:ea typeface="+mn-lt"/>
                <a:cs typeface="+mn-lt"/>
              </a:rPr>
              <a:t>Robert Zavala</a:t>
            </a:r>
          </a:p>
          <a:p>
            <a:r>
              <a:rPr lang="en-US" sz="2400" dirty="0">
                <a:solidFill>
                  <a:schemeClr val="accent4"/>
                </a:solidFill>
                <a:ea typeface="+mn-lt"/>
                <a:cs typeface="+mn-lt"/>
                <a:hlinkClick r:id="rId5"/>
              </a:rPr>
              <a:t>rzavala@butlercc.edu</a:t>
            </a:r>
            <a:endParaRPr lang="en-US" sz="2400">
              <a:ea typeface="+mn-lt"/>
              <a:cs typeface="+mn-lt"/>
            </a:endParaRPr>
          </a:p>
          <a:p>
            <a:endParaRPr lang="en-US" sz="2400" dirty="0">
              <a:solidFill>
                <a:schemeClr val="accent4"/>
              </a:solidFill>
              <a:latin typeface="B Akzidenz Grotesk Bold"/>
            </a:endParaRPr>
          </a:p>
          <a:p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6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2EB74-EB6A-4E9A-ABFD-B774B87A781D}"/>
              </a:ext>
            </a:extLst>
          </p:cNvPr>
          <p:cNvSpPr txBox="1"/>
          <p:nvPr/>
        </p:nvSpPr>
        <p:spPr>
          <a:xfrm>
            <a:off x="1639230" y="452746"/>
            <a:ext cx="475041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rgbClr val="A08F50"/>
                </a:solidFill>
                <a:latin typeface="B Akzidenz Grotesk Bold"/>
              </a:rPr>
              <a:t>Innovators 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30954-7E22-45B0-A92E-AE916459F97E}"/>
              </a:ext>
            </a:extLst>
          </p:cNvPr>
          <p:cNvSpPr txBox="1"/>
          <p:nvPr/>
        </p:nvSpPr>
        <p:spPr>
          <a:xfrm>
            <a:off x="2225267" y="1639109"/>
            <a:ext cx="3586959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Full Time Faculty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Adjunct Faculty</a:t>
            </a:r>
            <a:endParaRPr lang="en-US" sz="2400" dirty="0">
              <a:latin typeface="B Akzidenz Grotesk Bold"/>
              <a:rtl val="0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Advisors</a:t>
            </a:r>
            <a:endParaRPr lang="en-US" sz="2400" dirty="0">
              <a:latin typeface="B Akzidenz Grotesk Bold"/>
              <a:rtl val="0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Testing Center</a:t>
            </a:r>
            <a:endParaRPr lang="en-US" sz="2400" dirty="0">
              <a:latin typeface="B Akzidenz Grotesk Bold"/>
              <a:rtl val="0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Registrar</a:t>
            </a:r>
            <a:endParaRPr lang="en-US" sz="2400" dirty="0">
              <a:latin typeface="B Akzidenz Grotesk Bold"/>
              <a:rtl val="0"/>
            </a:endParaRP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sym typeface="Georgia"/>
                <a:rtl val="0"/>
              </a:rPr>
              <a:t>Financial Aid</a:t>
            </a:r>
            <a:endParaRPr lang="en-US" sz="2400" dirty="0">
              <a:latin typeface="B Akzidenz Grotesk Bold"/>
              <a:rtl val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8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2EB74-EB6A-4E9A-ABFD-B774B87A781D}"/>
              </a:ext>
            </a:extLst>
          </p:cNvPr>
          <p:cNvSpPr txBox="1"/>
          <p:nvPr/>
        </p:nvSpPr>
        <p:spPr>
          <a:xfrm>
            <a:off x="1207539" y="511613"/>
            <a:ext cx="6320204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rgbClr val="A08F50"/>
                </a:solidFill>
                <a:latin typeface="B Akzidenz Grotesk Bold"/>
              </a:rPr>
              <a:t>Administrative Support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30954-7E22-45B0-A92E-AE916459F97E}"/>
              </a:ext>
            </a:extLst>
          </p:cNvPr>
          <p:cNvSpPr txBox="1"/>
          <p:nvPr/>
        </p:nvSpPr>
        <p:spPr>
          <a:xfrm>
            <a:off x="2136966" y="2208157"/>
            <a:ext cx="4873735" cy="28050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Vice President of Academics</a:t>
            </a:r>
            <a:endParaRPr lang="en-US"/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College President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STEM Deans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Math Leads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Student Services</a:t>
            </a:r>
          </a:p>
        </p:txBody>
      </p:sp>
    </p:spTree>
    <p:extLst>
      <p:ext uri="{BB962C8B-B14F-4D97-AF65-F5344CB8AC3E}">
        <p14:creationId xmlns:p14="http://schemas.microsoft.com/office/powerpoint/2010/main" val="272876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2EB74-EB6A-4E9A-ABFD-B774B87A781D}"/>
              </a:ext>
            </a:extLst>
          </p:cNvPr>
          <p:cNvSpPr txBox="1"/>
          <p:nvPr/>
        </p:nvSpPr>
        <p:spPr>
          <a:xfrm>
            <a:off x="1639230" y="452746"/>
            <a:ext cx="475041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rgbClr val="A08F50"/>
                </a:solidFill>
                <a:latin typeface="B Akzidenz Grotesk Bold"/>
              </a:rPr>
              <a:t>Support Team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30954-7E22-45B0-A92E-AE916459F97E}"/>
              </a:ext>
            </a:extLst>
          </p:cNvPr>
          <p:cNvSpPr txBox="1"/>
          <p:nvPr/>
        </p:nvSpPr>
        <p:spPr>
          <a:xfrm>
            <a:off x="1646408" y="1491942"/>
            <a:ext cx="5854849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Admissions</a:t>
            </a:r>
            <a:endParaRPr lang="en-US"/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Tutoring Services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Athletic Department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Math Coordinator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Educational Technology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Disability Services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  <a:rtl val="0"/>
              </a:rPr>
              <a:t>Curriculum and Catalog Director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en-US" sz="2400" dirty="0">
                <a:latin typeface="B Akzidenz Grotesk Bold"/>
              </a:rPr>
              <a:t>Marketing</a:t>
            </a:r>
          </a:p>
          <a:p>
            <a:endParaRPr lang="en-US" sz="2400" dirty="0">
              <a:latin typeface="B Akzidenz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35015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4630" y="6470507"/>
            <a:ext cx="25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oco Light"/>
                <a:cs typeface="Foco Light"/>
              </a:rPr>
              <a:t>1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6260" y="910405"/>
            <a:ext cx="8229600" cy="5262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3F9A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 Akzidenz Grotesk Bold"/>
              <a:sym typeface="Georgia"/>
              <a:rtl val="0"/>
            </a:endParaRPr>
          </a:p>
          <a:p>
            <a:pPr marL="342900" indent="-342900"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 </a:t>
            </a:r>
            <a:r>
              <a:rPr lang="en-US" sz="2400" dirty="0">
                <a:solidFill>
                  <a:schemeClr val="tx1"/>
                </a:solidFill>
              </a:rPr>
              <a:t>Curriculum </a:t>
            </a:r>
          </a:p>
          <a:p>
            <a:pPr marL="342900" indent="-342900">
              <a:buClr>
                <a:srgbClr val="1F497D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 Placement</a:t>
            </a:r>
            <a:endParaRPr lang="en-US">
              <a:solidFill>
                <a:schemeClr val="tx1"/>
              </a:solidFill>
            </a:endParaRPr>
          </a:p>
          <a:p>
            <a:pPr>
              <a:buClr>
                <a:srgbClr val="1F497D"/>
              </a:buClr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 Support Team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buClr>
                <a:srgbClr val="1F497D"/>
              </a:buClr>
              <a:buFont typeface="Wingdings,Sans-Serif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1F497D"/>
              </a:buClr>
              <a:buFont typeface="Wingdings,Sans-Serif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Customization</a:t>
            </a:r>
          </a:p>
          <a:p>
            <a:pPr marL="342900" indent="-342900">
              <a:buClr>
                <a:srgbClr val="1F497D"/>
              </a:buClr>
              <a:buFont typeface="Wingdings,Sans-Serif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1F497D"/>
              </a:buClr>
              <a:buFont typeface="Wingdings,Sans-Serif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Customer Service!!!</a:t>
            </a:r>
          </a:p>
          <a:p>
            <a:pPr marL="285750" indent="-285750">
              <a:buClr>
                <a:srgbClr val="1F497D"/>
              </a:buClr>
              <a:buFont typeface="Arial" panose="05000000000000000000" pitchFamily="2" charset="2"/>
              <a:buChar char="•"/>
            </a:pPr>
            <a:endParaRPr lang="en-US" sz="2400" dirty="0"/>
          </a:p>
          <a:p>
            <a:pPr marL="342900" indent="-342900">
              <a:buClr>
                <a:srgbClr val="1F497D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7030A0"/>
              </a:solidFill>
              <a:latin typeface="B Akzidenz Grotesk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7030A0"/>
              </a:solidFill>
              <a:latin typeface="B Akzidenz Grotesk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7030A0"/>
              </a:solidFill>
              <a:latin typeface="B Akzidenz Grotesk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7030A0"/>
              </a:solidFill>
              <a:latin typeface="B Akzidenz Grotesk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89" y="-80443"/>
            <a:ext cx="8684422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External Partner: Hawkes</a:t>
            </a:r>
          </a:p>
        </p:txBody>
      </p:sp>
    </p:spTree>
    <p:extLst>
      <p:ext uri="{BB962C8B-B14F-4D97-AF65-F5344CB8AC3E}">
        <p14:creationId xmlns:p14="http://schemas.microsoft.com/office/powerpoint/2010/main" val="194511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4630" y="6470507"/>
            <a:ext cx="25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oco Light"/>
                <a:cs typeface="Foco Light"/>
              </a:rPr>
              <a:t>1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001215" y="1717863"/>
            <a:ext cx="8229600" cy="5262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3F9A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 Akzidenz Grotesk Bold"/>
              <a:sym typeface="Georgia"/>
              <a:rtl val="0"/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The Kansas Board of Regents 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B Akzidenz Grotesk Bold"/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The Standardized Test Options Not Adequate</a:t>
            </a:r>
            <a:endParaRPr lang="en-US" sz="2400" dirty="0" err="1">
              <a:solidFill>
                <a:schemeClr val="tx1"/>
              </a:solidFill>
              <a:latin typeface="B Akzidenz Grotesk Bold"/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B Akzidenz Grotesk Bold"/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Redesigning 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B Akzidenz Grotesk Bold"/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Customized Assessment Tool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7030A0"/>
              </a:solidFill>
              <a:latin typeface="B Akzidenz Grotesk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89" y="-238705"/>
            <a:ext cx="8684422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Why </a:t>
            </a:r>
          </a:p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My Math Plan Assessment?</a:t>
            </a:r>
            <a:endParaRPr lang="en-US" sz="4000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128098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4630" y="6470507"/>
            <a:ext cx="25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oco Light"/>
                <a:cs typeface="Foco Light"/>
              </a:rPr>
              <a:t>1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077493" y="1480793"/>
            <a:ext cx="6994409" cy="41350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3F9A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 Akzidenz Grotesk Bold"/>
              <a:sym typeface="Georgia"/>
              <a:rtl val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Custom Questions Needed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Log In and Registration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Advising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B Akzidenz Grotesk Bold"/>
              </a:rPr>
              <a:t>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924" y="151820"/>
            <a:ext cx="838565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  <a:p>
            <a:pPr algn="ctr"/>
            <a:r>
              <a:rPr lang="en-US" sz="48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Initial Challenges </a:t>
            </a:r>
          </a:p>
        </p:txBody>
      </p:sp>
    </p:spTree>
    <p:extLst>
      <p:ext uri="{BB962C8B-B14F-4D97-AF65-F5344CB8AC3E}">
        <p14:creationId xmlns:p14="http://schemas.microsoft.com/office/powerpoint/2010/main" val="415392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4630" y="6470507"/>
            <a:ext cx="25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oco Light"/>
                <a:cs typeface="Foco Light"/>
              </a:rPr>
              <a:t>1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66916" y="1472057"/>
            <a:ext cx="8347295" cy="4146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Previous placement scores determine:</a:t>
            </a:r>
          </a:p>
          <a:p>
            <a:pPr marL="914400" lvl="1" indent="-457200">
              <a:buClrTx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B Akzidenz Grotesk Bold"/>
              </a:rPr>
              <a:t>My Math Plan Assessment 1 (Modules 1 - 6)</a:t>
            </a:r>
          </a:p>
          <a:p>
            <a:pPr marL="914400" lvl="1" indent="-457200">
              <a:buClrTx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B Akzidenz Grotesk Bold"/>
              </a:rPr>
              <a:t>My Math Plan Assessment 2 (Module 4 – 9)</a:t>
            </a:r>
          </a:p>
          <a:p>
            <a:pPr marL="914400" lvl="1" indent="-457200"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B Akzidenz Grotesk Bold"/>
              </a:rPr>
              <a:t>My Math Plan Assessment 3 (Module 7 – 12)</a:t>
            </a:r>
          </a:p>
          <a:p>
            <a:pPr marL="457200" indent="-457200"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Mastery of 75%</a:t>
            </a:r>
          </a:p>
          <a:p>
            <a:pPr marL="457200" indent="-457200"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50 Questions with 8 – 10 questions per module.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Students are automatically logged into Hawkes through </a:t>
            </a:r>
            <a:r>
              <a:rPr lang="en-US" sz="2800" dirty="0">
                <a:solidFill>
                  <a:schemeClr val="tx1"/>
                </a:solidFill>
                <a:latin typeface="B Akzidenz Grotesk Bold"/>
                <a:hlinkClick r:id="rId3"/>
              </a:rPr>
              <a:t>Canvas</a:t>
            </a: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.</a:t>
            </a:r>
          </a:p>
          <a:p>
            <a:endParaRPr lang="en-US" sz="2800" dirty="0">
              <a:solidFill>
                <a:srgbClr val="7030A0"/>
              </a:solidFill>
              <a:latin typeface="B Akzidenz Grotesk Bold"/>
            </a:endParaRPr>
          </a:p>
          <a:p>
            <a:endParaRPr lang="en-US" sz="2800" dirty="0">
              <a:solidFill>
                <a:srgbClr val="7030A0"/>
              </a:solidFill>
              <a:latin typeface="B Akzidenz Grotesk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89" y="65488"/>
            <a:ext cx="8684422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  <a:p>
            <a:pPr algn="ctr"/>
            <a:r>
              <a:rPr lang="en-US" sz="44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My Math Plan Assessment</a:t>
            </a:r>
          </a:p>
        </p:txBody>
      </p:sp>
    </p:spTree>
    <p:extLst>
      <p:ext uri="{BB962C8B-B14F-4D97-AF65-F5344CB8AC3E}">
        <p14:creationId xmlns:p14="http://schemas.microsoft.com/office/powerpoint/2010/main" val="320035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4630" y="6470507"/>
            <a:ext cx="25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oco Light"/>
                <a:cs typeface="Foco Light"/>
              </a:rPr>
              <a:t>1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84611" y="1207852"/>
            <a:ext cx="8229600" cy="5262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3F9A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 Akzidenz Grotesk Bold"/>
              <a:sym typeface="Georgia"/>
              <a:rtl val="0"/>
            </a:endParaRP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Hawkes individual report </a:t>
            </a:r>
            <a:r>
              <a:rPr lang="en-US" sz="2800" dirty="0">
                <a:solidFill>
                  <a:schemeClr val="tx1"/>
                </a:solidFill>
                <a:latin typeface="B Akzidenz Grotesk Bold"/>
                <a:hlinkClick r:id="rId3"/>
              </a:rPr>
              <a:t>(met or not met)</a:t>
            </a: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B Akzidenz Grotesk Bold"/>
            </a:endParaRP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 Akzidenz Grotesk Bold"/>
              </a:rPr>
              <a:t>Students enroll in classes that indicate “not met” on the report and earn credit for classes that indicate “met” on the report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789" y="-267607"/>
            <a:ext cx="8684422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solidFill>
                <a:srgbClr val="A08F50"/>
              </a:solidFill>
              <a:latin typeface="B Akzidenz Grotesk Bold"/>
              <a:cs typeface="B Akzidenz Grotesk Bold"/>
            </a:endParaRPr>
          </a:p>
          <a:p>
            <a:pPr algn="ctr"/>
            <a:r>
              <a:rPr lang="en-US" sz="4400" dirty="0">
                <a:solidFill>
                  <a:srgbClr val="A08F50"/>
                </a:solidFill>
                <a:latin typeface="B Akzidenz Grotesk Bold"/>
                <a:cs typeface="B Akzidenz Grotesk Bold"/>
              </a:rPr>
              <a:t> My Math Plan Assessment (cont.)…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236" y="3839179"/>
            <a:ext cx="6267528" cy="17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780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234AC7D11A8747A37E803D7FC97E6E" ma:contentTypeVersion="14" ma:contentTypeDescription="Create a new document." ma:contentTypeScope="" ma:versionID="e5c36ca0359c5e6362aeac54b6d7c54c">
  <xsd:schema xmlns:xsd="http://www.w3.org/2001/XMLSchema" xmlns:xs="http://www.w3.org/2001/XMLSchema" xmlns:p="http://schemas.microsoft.com/office/2006/metadata/properties" xmlns:ns3="a8bde019-2b8e-46d8-8c0b-52ab0bcf909d" xmlns:ns4="666128a3-0ac5-4638-85c0-a739db725ebe" targetNamespace="http://schemas.microsoft.com/office/2006/metadata/properties" ma:root="true" ma:fieldsID="b21a3ffc0c1f2e119587630ef5b32aff" ns3:_="" ns4:_="">
    <xsd:import namespace="a8bde019-2b8e-46d8-8c0b-52ab0bcf909d"/>
    <xsd:import namespace="666128a3-0ac5-4638-85c0-a739db725e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de019-2b8e-46d8-8c0b-52ab0bcf90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128a3-0ac5-4638-85c0-a739db725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A3CC03-DE7C-4369-8FEF-D8C653BF91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6B2A4-6F40-4C7F-A0DF-B4F9396C2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de019-2b8e-46d8-8c0b-52ab0bcf909d"/>
    <ds:schemaRef ds:uri="666128a3-0ac5-4638-85c0-a739db725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EB73D3-AF69-4E0D-AF24-EA8EAC763044}">
  <ds:schemaRefs>
    <ds:schemaRef ds:uri="666128a3-0ac5-4638-85c0-a739db725ebe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8bde019-2b8e-46d8-8c0b-52ab0bcf909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1638</TotalTime>
  <Words>470</Words>
  <Application>Microsoft Office PowerPoint</Application>
  <PresentationFormat>On-screen Show (4:3)</PresentationFormat>
  <Paragraphs>137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Akzidenz Grotesk BE XBdCn</vt:lpstr>
      <vt:lpstr>Arial</vt:lpstr>
      <vt:lpstr>Arial,Sans-Serif</vt:lpstr>
      <vt:lpstr>B Akzidenz Grotesk Bold</vt:lpstr>
      <vt:lpstr>Calibri</vt:lpstr>
      <vt:lpstr>Foco Light</vt:lpstr>
      <vt:lpstr>Georgia</vt:lpstr>
      <vt:lpstr>Gill Sans MT</vt:lpstr>
      <vt:lpstr>Wingdings</vt:lpstr>
      <vt:lpstr>Wingdings,Sans-Serif</vt:lpstr>
      <vt:lpstr>Gallery</vt:lpstr>
      <vt:lpstr>Transitioning to Modules part 2  Math , the Butler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H+W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Castellanos</dc:creator>
  <cp:lastModifiedBy>Kathy McCoskey</cp:lastModifiedBy>
  <cp:revision>721</cp:revision>
  <cp:lastPrinted>2018-03-07T20:33:37Z</cp:lastPrinted>
  <dcterms:created xsi:type="dcterms:W3CDTF">2014-04-24T19:48:57Z</dcterms:created>
  <dcterms:modified xsi:type="dcterms:W3CDTF">2022-03-02T19:25:55Z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0x010100AB234AC7D11A8747A37E803D7FC97E6E</vt:lpwstr>
  </property>
</Properties>
</file>